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87" r:id="rId3"/>
    <p:sldId id="271" r:id="rId4"/>
    <p:sldId id="278" r:id="rId5"/>
    <p:sldId id="267" r:id="rId6"/>
    <p:sldId id="273" r:id="rId7"/>
    <p:sldId id="274" r:id="rId8"/>
    <p:sldId id="260" r:id="rId9"/>
    <p:sldId id="261" r:id="rId10"/>
    <p:sldId id="282" r:id="rId11"/>
    <p:sldId id="262" r:id="rId12"/>
    <p:sldId id="283" r:id="rId13"/>
    <p:sldId id="279" r:id="rId14"/>
    <p:sldId id="285" r:id="rId15"/>
    <p:sldId id="286" r:id="rId1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74580" autoAdjust="0"/>
  </p:normalViewPr>
  <p:slideViewPr>
    <p:cSldViewPr snapToGrid="0">
      <p:cViewPr varScale="1">
        <p:scale>
          <a:sx n="86" d="100"/>
          <a:sy n="86" d="100"/>
        </p:scale>
        <p:origin x="219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7CCB1-3070-433A-B824-DBE8BD5FE4D8}"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en-GB"/>
        </a:p>
      </dgm:t>
    </dgm:pt>
    <dgm:pt modelId="{26309789-79BE-4FC4-BF65-6AFF369B6FB7}">
      <dgm:prSet phldrT="[Text]" custT="1"/>
      <dgm:spPr/>
      <dgm:t>
        <a:bodyPr/>
        <a:lstStyle/>
        <a:p>
          <a:pPr algn="l"/>
          <a:r>
            <a:rPr lang="en-GB" sz="4400" dirty="0"/>
            <a:t>Participation</a:t>
          </a:r>
        </a:p>
      </dgm:t>
    </dgm:pt>
    <dgm:pt modelId="{D4DD9EBE-1904-4D97-903D-D39AB097297F}" type="parTrans" cxnId="{1AE2B058-A5E6-46D5-BF94-1CE3678FC957}">
      <dgm:prSet/>
      <dgm:spPr/>
      <dgm:t>
        <a:bodyPr/>
        <a:lstStyle/>
        <a:p>
          <a:endParaRPr lang="en-GB"/>
        </a:p>
      </dgm:t>
    </dgm:pt>
    <dgm:pt modelId="{5CD7D4AC-18F4-45AE-ADF6-3FFB89727DB8}" type="sibTrans" cxnId="{1AE2B058-A5E6-46D5-BF94-1CE3678FC957}">
      <dgm:prSet/>
      <dgm:spPr/>
      <dgm:t>
        <a:bodyPr/>
        <a:lstStyle/>
        <a:p>
          <a:endParaRPr lang="en-GB"/>
        </a:p>
      </dgm:t>
    </dgm:pt>
    <dgm:pt modelId="{94DB4A7D-19ED-4EB4-89B8-536F74EB484C}">
      <dgm:prSet phldrT="[Text]" custT="1"/>
      <dgm:spPr/>
      <dgm:t>
        <a:bodyPr/>
        <a:lstStyle/>
        <a:p>
          <a:pPr algn="l"/>
          <a:r>
            <a:rPr lang="en-GB" sz="4400" dirty="0"/>
            <a:t>Accountability</a:t>
          </a:r>
        </a:p>
      </dgm:t>
    </dgm:pt>
    <dgm:pt modelId="{B0197AC1-0D4A-40CB-87EE-E91D47DEFFD2}" type="parTrans" cxnId="{015420C4-435F-41FC-9094-93EF7BFCE790}">
      <dgm:prSet/>
      <dgm:spPr/>
      <dgm:t>
        <a:bodyPr/>
        <a:lstStyle/>
        <a:p>
          <a:endParaRPr lang="en-GB"/>
        </a:p>
      </dgm:t>
    </dgm:pt>
    <dgm:pt modelId="{2313EFE9-827B-4F67-8B2B-A59C7C86DB1F}" type="sibTrans" cxnId="{015420C4-435F-41FC-9094-93EF7BFCE790}">
      <dgm:prSet/>
      <dgm:spPr/>
      <dgm:t>
        <a:bodyPr/>
        <a:lstStyle/>
        <a:p>
          <a:endParaRPr lang="en-GB"/>
        </a:p>
      </dgm:t>
    </dgm:pt>
    <dgm:pt modelId="{F97C90DE-D4FF-49E8-8EFC-37B4A9C5E9CA}">
      <dgm:prSet phldrT="[Text]" custT="1"/>
      <dgm:spPr/>
      <dgm:t>
        <a:bodyPr/>
        <a:lstStyle/>
        <a:p>
          <a:pPr algn="l"/>
          <a:r>
            <a:rPr lang="en-GB" sz="4400" dirty="0"/>
            <a:t>Non-discrimination</a:t>
          </a:r>
        </a:p>
      </dgm:t>
    </dgm:pt>
    <dgm:pt modelId="{F344CAAC-6B30-458A-86EF-F3B6E0CEEEC7}" type="parTrans" cxnId="{CFDCDD3E-99F3-4B22-9FFE-244E8AF204D5}">
      <dgm:prSet/>
      <dgm:spPr/>
      <dgm:t>
        <a:bodyPr/>
        <a:lstStyle/>
        <a:p>
          <a:endParaRPr lang="en-GB"/>
        </a:p>
      </dgm:t>
    </dgm:pt>
    <dgm:pt modelId="{5648FAA5-CBA4-46A8-97A7-BA732F545750}" type="sibTrans" cxnId="{CFDCDD3E-99F3-4B22-9FFE-244E8AF204D5}">
      <dgm:prSet/>
      <dgm:spPr/>
      <dgm:t>
        <a:bodyPr/>
        <a:lstStyle/>
        <a:p>
          <a:endParaRPr lang="en-GB"/>
        </a:p>
      </dgm:t>
    </dgm:pt>
    <dgm:pt modelId="{85D36742-4AB5-46E3-9150-AC880BCD45BD}">
      <dgm:prSet phldrT="[Text]" custT="1"/>
      <dgm:spPr/>
      <dgm:t>
        <a:bodyPr/>
        <a:lstStyle/>
        <a:p>
          <a:pPr algn="l"/>
          <a:r>
            <a:rPr lang="en-GB" sz="4400" dirty="0"/>
            <a:t>Empowerment</a:t>
          </a:r>
        </a:p>
      </dgm:t>
    </dgm:pt>
    <dgm:pt modelId="{9B1B67AE-A52A-4E54-9D2F-16883361B9F9}" type="parTrans" cxnId="{384A6E31-B0DB-4344-B0F0-20BB9A6EDC32}">
      <dgm:prSet/>
      <dgm:spPr/>
      <dgm:t>
        <a:bodyPr/>
        <a:lstStyle/>
        <a:p>
          <a:endParaRPr lang="en-GB"/>
        </a:p>
      </dgm:t>
    </dgm:pt>
    <dgm:pt modelId="{4C951CAB-A1A7-41F6-8178-5B4AAD94F769}" type="sibTrans" cxnId="{384A6E31-B0DB-4344-B0F0-20BB9A6EDC32}">
      <dgm:prSet/>
      <dgm:spPr/>
      <dgm:t>
        <a:bodyPr/>
        <a:lstStyle/>
        <a:p>
          <a:endParaRPr lang="en-GB"/>
        </a:p>
      </dgm:t>
    </dgm:pt>
    <dgm:pt modelId="{98A6D0AA-A040-4001-A677-C2EAD6CE1942}">
      <dgm:prSet phldrT="[Text]" custT="1"/>
      <dgm:spPr/>
      <dgm:t>
        <a:bodyPr/>
        <a:lstStyle/>
        <a:p>
          <a:pPr algn="l"/>
          <a:endParaRPr lang="en-GB" sz="4400" dirty="0"/>
        </a:p>
        <a:p>
          <a:pPr algn="l"/>
          <a:r>
            <a:rPr lang="en-GB" sz="4400" dirty="0"/>
            <a:t>Law</a:t>
          </a:r>
        </a:p>
        <a:p>
          <a:pPr algn="ctr"/>
          <a:endParaRPr lang="en-GB" sz="4400" dirty="0"/>
        </a:p>
      </dgm:t>
    </dgm:pt>
    <dgm:pt modelId="{E4EB28B2-E98E-4BDE-9D7C-871B56588A75}" type="parTrans" cxnId="{A0A66965-F45B-43B7-9885-11D01E51B92F}">
      <dgm:prSet/>
      <dgm:spPr/>
      <dgm:t>
        <a:bodyPr/>
        <a:lstStyle/>
        <a:p>
          <a:endParaRPr lang="en-GB"/>
        </a:p>
      </dgm:t>
    </dgm:pt>
    <dgm:pt modelId="{CF1F0021-3B8C-48B1-A1B7-7780C5910A84}" type="sibTrans" cxnId="{A0A66965-F45B-43B7-9885-11D01E51B92F}">
      <dgm:prSet/>
      <dgm:spPr/>
      <dgm:t>
        <a:bodyPr/>
        <a:lstStyle/>
        <a:p>
          <a:endParaRPr lang="en-GB"/>
        </a:p>
      </dgm:t>
    </dgm:pt>
    <dgm:pt modelId="{21547E86-3C4D-45D5-8A5A-6A2A6B70E52A}" type="pres">
      <dgm:prSet presAssocID="{9FC7CCB1-3070-433A-B824-DBE8BD5FE4D8}" presName="linearFlow" presStyleCnt="0">
        <dgm:presLayoutVars>
          <dgm:dir/>
          <dgm:resizeHandles val="exact"/>
        </dgm:presLayoutVars>
      </dgm:prSet>
      <dgm:spPr/>
      <dgm:t>
        <a:bodyPr/>
        <a:lstStyle/>
        <a:p>
          <a:endParaRPr lang="en-GB"/>
        </a:p>
      </dgm:t>
    </dgm:pt>
    <dgm:pt modelId="{11A82C4E-AFEB-400B-B540-CA471B126739}" type="pres">
      <dgm:prSet presAssocID="{26309789-79BE-4FC4-BF65-6AFF369B6FB7}" presName="composite" presStyleCnt="0"/>
      <dgm:spPr/>
    </dgm:pt>
    <dgm:pt modelId="{BAFD10FC-2C72-427D-AA3F-C13E263BA426}" type="pres">
      <dgm:prSet presAssocID="{26309789-79BE-4FC4-BF65-6AFF369B6FB7}"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95C8A2C0-3326-4025-9F96-F6CFC668ABAE}" type="pres">
      <dgm:prSet presAssocID="{26309789-79BE-4FC4-BF65-6AFF369B6FB7}" presName="txShp" presStyleLbl="node1" presStyleIdx="0" presStyleCnt="5" custLinFactNeighborX="901" custLinFactNeighborY="-3503">
        <dgm:presLayoutVars>
          <dgm:bulletEnabled val="1"/>
        </dgm:presLayoutVars>
      </dgm:prSet>
      <dgm:spPr/>
      <dgm:t>
        <a:bodyPr/>
        <a:lstStyle/>
        <a:p>
          <a:endParaRPr lang="en-GB"/>
        </a:p>
      </dgm:t>
    </dgm:pt>
    <dgm:pt modelId="{F50BA9DB-3B90-42CC-B9D1-27C8FE676818}" type="pres">
      <dgm:prSet presAssocID="{5CD7D4AC-18F4-45AE-ADF6-3FFB89727DB8}" presName="spacing" presStyleCnt="0"/>
      <dgm:spPr/>
    </dgm:pt>
    <dgm:pt modelId="{290133C8-7902-467C-89AF-CDC615AFF67B}" type="pres">
      <dgm:prSet presAssocID="{94DB4A7D-19ED-4EB4-89B8-536F74EB484C}" presName="composite" presStyleCnt="0"/>
      <dgm:spPr/>
    </dgm:pt>
    <dgm:pt modelId="{97D3A112-5AF2-492F-B737-1F723C5D3D0E}" type="pres">
      <dgm:prSet presAssocID="{94DB4A7D-19ED-4EB4-89B8-536F74EB484C}"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t>
        <a:bodyPr/>
        <a:lstStyle/>
        <a:p>
          <a:endParaRPr lang="en-GB"/>
        </a:p>
      </dgm:t>
    </dgm:pt>
    <dgm:pt modelId="{B2717947-BF58-4FBB-9B9F-BE53BC704101}" type="pres">
      <dgm:prSet presAssocID="{94DB4A7D-19ED-4EB4-89B8-536F74EB484C}" presName="txShp" presStyleLbl="node1" presStyleIdx="1" presStyleCnt="5">
        <dgm:presLayoutVars>
          <dgm:bulletEnabled val="1"/>
        </dgm:presLayoutVars>
      </dgm:prSet>
      <dgm:spPr/>
      <dgm:t>
        <a:bodyPr/>
        <a:lstStyle/>
        <a:p>
          <a:endParaRPr lang="en-GB"/>
        </a:p>
      </dgm:t>
    </dgm:pt>
    <dgm:pt modelId="{12E93DF3-D1C6-454F-868D-1B1E417C1FE7}" type="pres">
      <dgm:prSet presAssocID="{2313EFE9-827B-4F67-8B2B-A59C7C86DB1F}" presName="spacing" presStyleCnt="0"/>
      <dgm:spPr/>
    </dgm:pt>
    <dgm:pt modelId="{85FAC8CE-9F4A-4D3F-8772-7593396A31D7}" type="pres">
      <dgm:prSet presAssocID="{F97C90DE-D4FF-49E8-8EFC-37B4A9C5E9CA}" presName="composite" presStyleCnt="0"/>
      <dgm:spPr/>
    </dgm:pt>
    <dgm:pt modelId="{B548E715-D02B-42A7-B843-6F2BF1C5905E}" type="pres">
      <dgm:prSet presAssocID="{F97C90DE-D4FF-49E8-8EFC-37B4A9C5E9CA}"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dgm:spPr>
    </dgm:pt>
    <dgm:pt modelId="{BE4DC582-651B-42C8-A98E-BA96BF511C68}" type="pres">
      <dgm:prSet presAssocID="{F97C90DE-D4FF-49E8-8EFC-37B4A9C5E9CA}" presName="txShp" presStyleLbl="node1" presStyleIdx="2" presStyleCnt="5" custLinFactNeighborX="-946" custLinFactNeighborY="8113">
        <dgm:presLayoutVars>
          <dgm:bulletEnabled val="1"/>
        </dgm:presLayoutVars>
      </dgm:prSet>
      <dgm:spPr/>
      <dgm:t>
        <a:bodyPr/>
        <a:lstStyle/>
        <a:p>
          <a:endParaRPr lang="en-GB"/>
        </a:p>
      </dgm:t>
    </dgm:pt>
    <dgm:pt modelId="{415DF39F-F310-4D0F-904E-9308BC153FB5}" type="pres">
      <dgm:prSet presAssocID="{5648FAA5-CBA4-46A8-97A7-BA732F545750}" presName="spacing" presStyleCnt="0"/>
      <dgm:spPr/>
    </dgm:pt>
    <dgm:pt modelId="{07E44908-A60F-4521-9595-31AAB53ABC92}" type="pres">
      <dgm:prSet presAssocID="{85D36742-4AB5-46E3-9150-AC880BCD45BD}" presName="composite" presStyleCnt="0"/>
      <dgm:spPr/>
    </dgm:pt>
    <dgm:pt modelId="{BEBCA3D4-770A-49C4-AC94-906EDBB1147A}" type="pres">
      <dgm:prSet presAssocID="{85D36742-4AB5-46E3-9150-AC880BCD45BD}"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4000" r="-44000"/>
          </a:stretch>
        </a:blipFill>
      </dgm:spPr>
      <dgm:t>
        <a:bodyPr/>
        <a:lstStyle/>
        <a:p>
          <a:endParaRPr lang="en-US"/>
        </a:p>
      </dgm:t>
    </dgm:pt>
    <dgm:pt modelId="{06C049E8-C94E-4853-A00E-80AE924A29B9}" type="pres">
      <dgm:prSet presAssocID="{85D36742-4AB5-46E3-9150-AC880BCD45BD}" presName="txShp" presStyleLbl="node1" presStyleIdx="3" presStyleCnt="5">
        <dgm:presLayoutVars>
          <dgm:bulletEnabled val="1"/>
        </dgm:presLayoutVars>
      </dgm:prSet>
      <dgm:spPr/>
      <dgm:t>
        <a:bodyPr/>
        <a:lstStyle/>
        <a:p>
          <a:endParaRPr lang="en-GB"/>
        </a:p>
      </dgm:t>
    </dgm:pt>
    <dgm:pt modelId="{0A118BFC-B3B0-4C66-8DA9-A10D50969C4F}" type="pres">
      <dgm:prSet presAssocID="{4C951CAB-A1A7-41F6-8178-5B4AAD94F769}" presName="spacing" presStyleCnt="0"/>
      <dgm:spPr/>
    </dgm:pt>
    <dgm:pt modelId="{F3D5CCA7-D40A-45D8-9664-294F24BC915C}" type="pres">
      <dgm:prSet presAssocID="{98A6D0AA-A040-4001-A677-C2EAD6CE1942}" presName="composite" presStyleCnt="0"/>
      <dgm:spPr/>
    </dgm:pt>
    <dgm:pt modelId="{BBC22958-93D0-4873-A41D-5A90AE5C7623}" type="pres">
      <dgm:prSet presAssocID="{98A6D0AA-A040-4001-A677-C2EAD6CE1942}"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8000" r="-28000"/>
          </a:stretch>
        </a:blipFill>
      </dgm:spPr>
      <dgm:t>
        <a:bodyPr/>
        <a:lstStyle/>
        <a:p>
          <a:endParaRPr lang="en-GB"/>
        </a:p>
      </dgm:t>
    </dgm:pt>
    <dgm:pt modelId="{DD19CE59-484F-4752-8FD1-46D7DAC780B6}" type="pres">
      <dgm:prSet presAssocID="{98A6D0AA-A040-4001-A677-C2EAD6CE1942}" presName="txShp" presStyleLbl="node1" presStyleIdx="4" presStyleCnt="5">
        <dgm:presLayoutVars>
          <dgm:bulletEnabled val="1"/>
        </dgm:presLayoutVars>
      </dgm:prSet>
      <dgm:spPr/>
      <dgm:t>
        <a:bodyPr/>
        <a:lstStyle/>
        <a:p>
          <a:endParaRPr lang="en-GB"/>
        </a:p>
      </dgm:t>
    </dgm:pt>
  </dgm:ptLst>
  <dgm:cxnLst>
    <dgm:cxn modelId="{1AE2B058-A5E6-46D5-BF94-1CE3678FC957}" srcId="{9FC7CCB1-3070-433A-B824-DBE8BD5FE4D8}" destId="{26309789-79BE-4FC4-BF65-6AFF369B6FB7}" srcOrd="0" destOrd="0" parTransId="{D4DD9EBE-1904-4D97-903D-D39AB097297F}" sibTransId="{5CD7D4AC-18F4-45AE-ADF6-3FFB89727DB8}"/>
    <dgm:cxn modelId="{CFDCDD3E-99F3-4B22-9FFE-244E8AF204D5}" srcId="{9FC7CCB1-3070-433A-B824-DBE8BD5FE4D8}" destId="{F97C90DE-D4FF-49E8-8EFC-37B4A9C5E9CA}" srcOrd="2" destOrd="0" parTransId="{F344CAAC-6B30-458A-86EF-F3B6E0CEEEC7}" sibTransId="{5648FAA5-CBA4-46A8-97A7-BA732F545750}"/>
    <dgm:cxn modelId="{A0A66965-F45B-43B7-9885-11D01E51B92F}" srcId="{9FC7CCB1-3070-433A-B824-DBE8BD5FE4D8}" destId="{98A6D0AA-A040-4001-A677-C2EAD6CE1942}" srcOrd="4" destOrd="0" parTransId="{E4EB28B2-E98E-4BDE-9D7C-871B56588A75}" sibTransId="{CF1F0021-3B8C-48B1-A1B7-7780C5910A84}"/>
    <dgm:cxn modelId="{96513EF1-38D0-435F-AFA3-505AE760B708}" type="presOf" srcId="{94DB4A7D-19ED-4EB4-89B8-536F74EB484C}" destId="{B2717947-BF58-4FBB-9B9F-BE53BC704101}" srcOrd="0" destOrd="0" presId="urn:microsoft.com/office/officeart/2005/8/layout/vList3"/>
    <dgm:cxn modelId="{00FE14A0-93A3-4C1B-8839-39D024ABA9F7}" type="presOf" srcId="{F97C90DE-D4FF-49E8-8EFC-37B4A9C5E9CA}" destId="{BE4DC582-651B-42C8-A98E-BA96BF511C68}" srcOrd="0" destOrd="0" presId="urn:microsoft.com/office/officeart/2005/8/layout/vList3"/>
    <dgm:cxn modelId="{384A6E31-B0DB-4344-B0F0-20BB9A6EDC32}" srcId="{9FC7CCB1-3070-433A-B824-DBE8BD5FE4D8}" destId="{85D36742-4AB5-46E3-9150-AC880BCD45BD}" srcOrd="3" destOrd="0" parTransId="{9B1B67AE-A52A-4E54-9D2F-16883361B9F9}" sibTransId="{4C951CAB-A1A7-41F6-8178-5B4AAD94F769}"/>
    <dgm:cxn modelId="{015420C4-435F-41FC-9094-93EF7BFCE790}" srcId="{9FC7CCB1-3070-433A-B824-DBE8BD5FE4D8}" destId="{94DB4A7D-19ED-4EB4-89B8-536F74EB484C}" srcOrd="1" destOrd="0" parTransId="{B0197AC1-0D4A-40CB-87EE-E91D47DEFFD2}" sibTransId="{2313EFE9-827B-4F67-8B2B-A59C7C86DB1F}"/>
    <dgm:cxn modelId="{5341C610-2868-4DA7-B4BB-062E199BE98B}" type="presOf" srcId="{9FC7CCB1-3070-433A-B824-DBE8BD5FE4D8}" destId="{21547E86-3C4D-45D5-8A5A-6A2A6B70E52A}" srcOrd="0" destOrd="0" presId="urn:microsoft.com/office/officeart/2005/8/layout/vList3"/>
    <dgm:cxn modelId="{B86AD9B8-4199-4859-97C4-42C1FEF8613B}" type="presOf" srcId="{85D36742-4AB5-46E3-9150-AC880BCD45BD}" destId="{06C049E8-C94E-4853-A00E-80AE924A29B9}" srcOrd="0" destOrd="0" presId="urn:microsoft.com/office/officeart/2005/8/layout/vList3"/>
    <dgm:cxn modelId="{8D8D7E22-122C-47C8-BC92-AF8936744E25}" type="presOf" srcId="{26309789-79BE-4FC4-BF65-6AFF369B6FB7}" destId="{95C8A2C0-3326-4025-9F96-F6CFC668ABAE}" srcOrd="0" destOrd="0" presId="urn:microsoft.com/office/officeart/2005/8/layout/vList3"/>
    <dgm:cxn modelId="{006EDF2A-2D36-4B00-BF6C-BEB21560BCE3}" type="presOf" srcId="{98A6D0AA-A040-4001-A677-C2EAD6CE1942}" destId="{DD19CE59-484F-4752-8FD1-46D7DAC780B6}" srcOrd="0" destOrd="0" presId="urn:microsoft.com/office/officeart/2005/8/layout/vList3"/>
    <dgm:cxn modelId="{C7043C26-23A0-4B01-B4F0-76DBF07D046E}" type="presParOf" srcId="{21547E86-3C4D-45D5-8A5A-6A2A6B70E52A}" destId="{11A82C4E-AFEB-400B-B540-CA471B126739}" srcOrd="0" destOrd="0" presId="urn:microsoft.com/office/officeart/2005/8/layout/vList3"/>
    <dgm:cxn modelId="{C1A74853-C140-4203-9F64-0F9A6362BEBC}" type="presParOf" srcId="{11A82C4E-AFEB-400B-B540-CA471B126739}" destId="{BAFD10FC-2C72-427D-AA3F-C13E263BA426}" srcOrd="0" destOrd="0" presId="urn:microsoft.com/office/officeart/2005/8/layout/vList3"/>
    <dgm:cxn modelId="{247125A2-45DA-4ED5-82E5-40E2F5BBB2AD}" type="presParOf" srcId="{11A82C4E-AFEB-400B-B540-CA471B126739}" destId="{95C8A2C0-3326-4025-9F96-F6CFC668ABAE}" srcOrd="1" destOrd="0" presId="urn:microsoft.com/office/officeart/2005/8/layout/vList3"/>
    <dgm:cxn modelId="{88C854E1-AC42-4BC6-A902-EBBE05BB6F18}" type="presParOf" srcId="{21547E86-3C4D-45D5-8A5A-6A2A6B70E52A}" destId="{F50BA9DB-3B90-42CC-B9D1-27C8FE676818}" srcOrd="1" destOrd="0" presId="urn:microsoft.com/office/officeart/2005/8/layout/vList3"/>
    <dgm:cxn modelId="{8FF38C22-7C82-4437-8432-2632291AFB67}" type="presParOf" srcId="{21547E86-3C4D-45D5-8A5A-6A2A6B70E52A}" destId="{290133C8-7902-467C-89AF-CDC615AFF67B}" srcOrd="2" destOrd="0" presId="urn:microsoft.com/office/officeart/2005/8/layout/vList3"/>
    <dgm:cxn modelId="{CDEF87F8-6565-498E-BF04-B9365D2D87C7}" type="presParOf" srcId="{290133C8-7902-467C-89AF-CDC615AFF67B}" destId="{97D3A112-5AF2-492F-B737-1F723C5D3D0E}" srcOrd="0" destOrd="0" presId="urn:microsoft.com/office/officeart/2005/8/layout/vList3"/>
    <dgm:cxn modelId="{EB7B872E-E228-42E4-AD32-045B42C39356}" type="presParOf" srcId="{290133C8-7902-467C-89AF-CDC615AFF67B}" destId="{B2717947-BF58-4FBB-9B9F-BE53BC704101}" srcOrd="1" destOrd="0" presId="urn:microsoft.com/office/officeart/2005/8/layout/vList3"/>
    <dgm:cxn modelId="{4E5BE886-DC7F-4F2F-9D9B-267DB8A93949}" type="presParOf" srcId="{21547E86-3C4D-45D5-8A5A-6A2A6B70E52A}" destId="{12E93DF3-D1C6-454F-868D-1B1E417C1FE7}" srcOrd="3" destOrd="0" presId="urn:microsoft.com/office/officeart/2005/8/layout/vList3"/>
    <dgm:cxn modelId="{15E4F25D-E5C5-4321-9FF7-326DA6EB87DC}" type="presParOf" srcId="{21547E86-3C4D-45D5-8A5A-6A2A6B70E52A}" destId="{85FAC8CE-9F4A-4D3F-8772-7593396A31D7}" srcOrd="4" destOrd="0" presId="urn:microsoft.com/office/officeart/2005/8/layout/vList3"/>
    <dgm:cxn modelId="{5ACF11DB-59C8-440B-BB1C-06A4940DF4E3}" type="presParOf" srcId="{85FAC8CE-9F4A-4D3F-8772-7593396A31D7}" destId="{B548E715-D02B-42A7-B843-6F2BF1C5905E}" srcOrd="0" destOrd="0" presId="urn:microsoft.com/office/officeart/2005/8/layout/vList3"/>
    <dgm:cxn modelId="{E1D80DE8-A27A-4577-BD1D-D05AD576ED9D}" type="presParOf" srcId="{85FAC8CE-9F4A-4D3F-8772-7593396A31D7}" destId="{BE4DC582-651B-42C8-A98E-BA96BF511C68}" srcOrd="1" destOrd="0" presId="urn:microsoft.com/office/officeart/2005/8/layout/vList3"/>
    <dgm:cxn modelId="{5601073C-98C4-4167-98EB-52BCAD417CBF}" type="presParOf" srcId="{21547E86-3C4D-45D5-8A5A-6A2A6B70E52A}" destId="{415DF39F-F310-4D0F-904E-9308BC153FB5}" srcOrd="5" destOrd="0" presId="urn:microsoft.com/office/officeart/2005/8/layout/vList3"/>
    <dgm:cxn modelId="{C6F34351-F788-4F88-959E-3752420F8FEF}" type="presParOf" srcId="{21547E86-3C4D-45D5-8A5A-6A2A6B70E52A}" destId="{07E44908-A60F-4521-9595-31AAB53ABC92}" srcOrd="6" destOrd="0" presId="urn:microsoft.com/office/officeart/2005/8/layout/vList3"/>
    <dgm:cxn modelId="{7B2EC4B8-6801-44ED-812A-28E24006550F}" type="presParOf" srcId="{07E44908-A60F-4521-9595-31AAB53ABC92}" destId="{BEBCA3D4-770A-49C4-AC94-906EDBB1147A}" srcOrd="0" destOrd="0" presId="urn:microsoft.com/office/officeart/2005/8/layout/vList3"/>
    <dgm:cxn modelId="{7B8EA201-9725-44BC-9E14-E9A6FC9F0FFA}" type="presParOf" srcId="{07E44908-A60F-4521-9595-31AAB53ABC92}" destId="{06C049E8-C94E-4853-A00E-80AE924A29B9}" srcOrd="1" destOrd="0" presId="urn:microsoft.com/office/officeart/2005/8/layout/vList3"/>
    <dgm:cxn modelId="{87583730-0A83-42E8-AC21-A2F064AE6C7B}" type="presParOf" srcId="{21547E86-3C4D-45D5-8A5A-6A2A6B70E52A}" destId="{0A118BFC-B3B0-4C66-8DA9-A10D50969C4F}" srcOrd="7" destOrd="0" presId="urn:microsoft.com/office/officeart/2005/8/layout/vList3"/>
    <dgm:cxn modelId="{EF5EA720-00B1-496B-A44A-36D67338BB84}" type="presParOf" srcId="{21547E86-3C4D-45D5-8A5A-6A2A6B70E52A}" destId="{F3D5CCA7-D40A-45D8-9664-294F24BC915C}" srcOrd="8" destOrd="0" presId="urn:microsoft.com/office/officeart/2005/8/layout/vList3"/>
    <dgm:cxn modelId="{6F1F9AE7-1BC1-4D80-BD6D-545E0B9AF07A}" type="presParOf" srcId="{F3D5CCA7-D40A-45D8-9664-294F24BC915C}" destId="{BBC22958-93D0-4873-A41D-5A90AE5C7623}" srcOrd="0" destOrd="0" presId="urn:microsoft.com/office/officeart/2005/8/layout/vList3"/>
    <dgm:cxn modelId="{E677F50D-97BD-4606-A773-327E2C172148}" type="presParOf" srcId="{F3D5CCA7-D40A-45D8-9664-294F24BC915C}" destId="{DD19CE59-484F-4752-8FD1-46D7DAC780B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8A2C0-3326-4025-9F96-F6CFC668ABAE}">
      <dsp:nvSpPr>
        <dsp:cNvPr id="0" name=""/>
        <dsp:cNvSpPr/>
      </dsp:nvSpPr>
      <dsp:spPr>
        <a:xfrm rot="10800000">
          <a:off x="1675026" y="0"/>
          <a:ext cx="5579991" cy="877056"/>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6758" tIns="167640" rIns="312928" bIns="167640" numCol="1" spcCol="1270" anchor="ctr" anchorCtr="0">
          <a:noAutofit/>
        </a:bodyPr>
        <a:lstStyle/>
        <a:p>
          <a:pPr lvl="0" algn="l" defTabSz="1955800">
            <a:lnSpc>
              <a:spcPct val="90000"/>
            </a:lnSpc>
            <a:spcBef>
              <a:spcPct val="0"/>
            </a:spcBef>
            <a:spcAft>
              <a:spcPct val="35000"/>
            </a:spcAft>
          </a:pPr>
          <a:r>
            <a:rPr lang="en-GB" sz="4400" kern="1200" dirty="0"/>
            <a:t>Participation</a:t>
          </a:r>
        </a:p>
      </dsp:txBody>
      <dsp:txXfrm rot="10800000">
        <a:off x="1894290" y="0"/>
        <a:ext cx="5360727" cy="877056"/>
      </dsp:txXfrm>
    </dsp:sp>
    <dsp:sp modelId="{BAFD10FC-2C72-427D-AA3F-C13E263BA426}">
      <dsp:nvSpPr>
        <dsp:cNvPr id="0" name=""/>
        <dsp:cNvSpPr/>
      </dsp:nvSpPr>
      <dsp:spPr>
        <a:xfrm>
          <a:off x="1186222" y="3409"/>
          <a:ext cx="877056" cy="8770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717947-BF58-4FBB-9B9F-BE53BC704101}">
      <dsp:nvSpPr>
        <dsp:cNvPr id="0" name=""/>
        <dsp:cNvSpPr/>
      </dsp:nvSpPr>
      <dsp:spPr>
        <a:xfrm rot="10800000">
          <a:off x="1624750" y="1142274"/>
          <a:ext cx="5579991" cy="877056"/>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6758" tIns="167640" rIns="312928" bIns="167640" numCol="1" spcCol="1270" anchor="ctr" anchorCtr="0">
          <a:noAutofit/>
        </a:bodyPr>
        <a:lstStyle/>
        <a:p>
          <a:pPr lvl="0" algn="l" defTabSz="1955800">
            <a:lnSpc>
              <a:spcPct val="90000"/>
            </a:lnSpc>
            <a:spcBef>
              <a:spcPct val="0"/>
            </a:spcBef>
            <a:spcAft>
              <a:spcPct val="35000"/>
            </a:spcAft>
          </a:pPr>
          <a:r>
            <a:rPr lang="en-GB" sz="4400" kern="1200" dirty="0"/>
            <a:t>Accountability</a:t>
          </a:r>
        </a:p>
      </dsp:txBody>
      <dsp:txXfrm rot="10800000">
        <a:off x="1844014" y="1142274"/>
        <a:ext cx="5360727" cy="877056"/>
      </dsp:txXfrm>
    </dsp:sp>
    <dsp:sp modelId="{97D3A112-5AF2-492F-B737-1F723C5D3D0E}">
      <dsp:nvSpPr>
        <dsp:cNvPr id="0" name=""/>
        <dsp:cNvSpPr/>
      </dsp:nvSpPr>
      <dsp:spPr>
        <a:xfrm>
          <a:off x="1186222" y="1142274"/>
          <a:ext cx="877056" cy="87705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4DC582-651B-42C8-A98E-BA96BF511C68}">
      <dsp:nvSpPr>
        <dsp:cNvPr id="0" name=""/>
        <dsp:cNvSpPr/>
      </dsp:nvSpPr>
      <dsp:spPr>
        <a:xfrm rot="10800000">
          <a:off x="1571963" y="2352294"/>
          <a:ext cx="5579991" cy="877056"/>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6758" tIns="167640" rIns="312928" bIns="167640" numCol="1" spcCol="1270" anchor="ctr" anchorCtr="0">
          <a:noAutofit/>
        </a:bodyPr>
        <a:lstStyle/>
        <a:p>
          <a:pPr lvl="0" algn="l" defTabSz="1955800">
            <a:lnSpc>
              <a:spcPct val="90000"/>
            </a:lnSpc>
            <a:spcBef>
              <a:spcPct val="0"/>
            </a:spcBef>
            <a:spcAft>
              <a:spcPct val="35000"/>
            </a:spcAft>
          </a:pPr>
          <a:r>
            <a:rPr lang="en-GB" sz="4400" kern="1200" dirty="0"/>
            <a:t>Non-discrimination</a:t>
          </a:r>
        </a:p>
      </dsp:txBody>
      <dsp:txXfrm rot="10800000">
        <a:off x="1791227" y="2352294"/>
        <a:ext cx="5360727" cy="877056"/>
      </dsp:txXfrm>
    </dsp:sp>
    <dsp:sp modelId="{B548E715-D02B-42A7-B843-6F2BF1C5905E}">
      <dsp:nvSpPr>
        <dsp:cNvPr id="0" name=""/>
        <dsp:cNvSpPr/>
      </dsp:nvSpPr>
      <dsp:spPr>
        <a:xfrm>
          <a:off x="1186222" y="2281138"/>
          <a:ext cx="877056" cy="87705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C049E8-C94E-4853-A00E-80AE924A29B9}">
      <dsp:nvSpPr>
        <dsp:cNvPr id="0" name=""/>
        <dsp:cNvSpPr/>
      </dsp:nvSpPr>
      <dsp:spPr>
        <a:xfrm rot="10800000">
          <a:off x="1624750" y="3420003"/>
          <a:ext cx="5579991" cy="877056"/>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6758" tIns="167640" rIns="312928" bIns="167640" numCol="1" spcCol="1270" anchor="ctr" anchorCtr="0">
          <a:noAutofit/>
        </a:bodyPr>
        <a:lstStyle/>
        <a:p>
          <a:pPr lvl="0" algn="l" defTabSz="1955800">
            <a:lnSpc>
              <a:spcPct val="90000"/>
            </a:lnSpc>
            <a:spcBef>
              <a:spcPct val="0"/>
            </a:spcBef>
            <a:spcAft>
              <a:spcPct val="35000"/>
            </a:spcAft>
          </a:pPr>
          <a:r>
            <a:rPr lang="en-GB" sz="4400" kern="1200" dirty="0"/>
            <a:t>Empowerment</a:t>
          </a:r>
        </a:p>
      </dsp:txBody>
      <dsp:txXfrm rot="10800000">
        <a:off x="1844014" y="3420003"/>
        <a:ext cx="5360727" cy="877056"/>
      </dsp:txXfrm>
    </dsp:sp>
    <dsp:sp modelId="{BEBCA3D4-770A-49C4-AC94-906EDBB1147A}">
      <dsp:nvSpPr>
        <dsp:cNvPr id="0" name=""/>
        <dsp:cNvSpPr/>
      </dsp:nvSpPr>
      <dsp:spPr>
        <a:xfrm>
          <a:off x="1186222" y="3420003"/>
          <a:ext cx="877056" cy="87705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4000" r="-44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19CE59-484F-4752-8FD1-46D7DAC780B6}">
      <dsp:nvSpPr>
        <dsp:cNvPr id="0" name=""/>
        <dsp:cNvSpPr/>
      </dsp:nvSpPr>
      <dsp:spPr>
        <a:xfrm rot="10800000">
          <a:off x="1624750" y="4558867"/>
          <a:ext cx="5579991" cy="877056"/>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6758" tIns="167640" rIns="312928" bIns="167640" numCol="1" spcCol="1270" anchor="ctr" anchorCtr="0">
          <a:noAutofit/>
        </a:bodyPr>
        <a:lstStyle/>
        <a:p>
          <a:pPr lvl="0" algn="l" defTabSz="1955800">
            <a:lnSpc>
              <a:spcPct val="90000"/>
            </a:lnSpc>
            <a:spcBef>
              <a:spcPct val="0"/>
            </a:spcBef>
            <a:spcAft>
              <a:spcPct val="35000"/>
            </a:spcAft>
          </a:pPr>
          <a:endParaRPr lang="en-GB" sz="4400" kern="1200" dirty="0"/>
        </a:p>
        <a:p>
          <a:pPr lvl="0" algn="l" defTabSz="1955800">
            <a:lnSpc>
              <a:spcPct val="90000"/>
            </a:lnSpc>
            <a:spcBef>
              <a:spcPct val="0"/>
            </a:spcBef>
            <a:spcAft>
              <a:spcPct val="35000"/>
            </a:spcAft>
          </a:pPr>
          <a:r>
            <a:rPr lang="en-GB" sz="4400" kern="1200" dirty="0"/>
            <a:t>Law</a:t>
          </a:r>
        </a:p>
        <a:p>
          <a:pPr lvl="0" algn="ctr" defTabSz="1955800">
            <a:lnSpc>
              <a:spcPct val="90000"/>
            </a:lnSpc>
            <a:spcBef>
              <a:spcPct val="0"/>
            </a:spcBef>
            <a:spcAft>
              <a:spcPct val="35000"/>
            </a:spcAft>
          </a:pPr>
          <a:endParaRPr lang="en-GB" sz="4400" kern="1200" dirty="0"/>
        </a:p>
      </dsp:txBody>
      <dsp:txXfrm rot="10800000">
        <a:off x="1844014" y="4558867"/>
        <a:ext cx="5360727" cy="877056"/>
      </dsp:txXfrm>
    </dsp:sp>
    <dsp:sp modelId="{BBC22958-93D0-4873-A41D-5A90AE5C7623}">
      <dsp:nvSpPr>
        <dsp:cNvPr id="0" name=""/>
        <dsp:cNvSpPr/>
      </dsp:nvSpPr>
      <dsp:spPr>
        <a:xfrm>
          <a:off x="1186222" y="4558867"/>
          <a:ext cx="877056" cy="87705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8000" r="-28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135"/>
          </a:xfrm>
          <a:prstGeom prst="rect">
            <a:avLst/>
          </a:prstGeom>
        </p:spPr>
        <p:txBody>
          <a:bodyPr vert="horz" lIns="91440" tIns="45720" rIns="91440" bIns="45720" rtlCol="0"/>
          <a:lstStyle>
            <a:lvl1pPr algn="r">
              <a:defRPr sz="1200"/>
            </a:lvl1pPr>
          </a:lstStyle>
          <a:p>
            <a:fld id="{D6DEFE9F-93F7-4DC9-BD4E-6FABD28930CE}" type="datetimeFigureOut">
              <a:rPr lang="en-GB" smtClean="0"/>
              <a:t>30/08/2019</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5149106-0E12-4E56-AB34-7C9808B1C15C}" type="slidenum">
              <a:rPr lang="en-GB" smtClean="0"/>
              <a:t>‹#›</a:t>
            </a:fld>
            <a:endParaRPr lang="en-GB"/>
          </a:p>
        </p:txBody>
      </p:sp>
    </p:spTree>
    <p:extLst>
      <p:ext uri="{BB962C8B-B14F-4D97-AF65-F5344CB8AC3E}">
        <p14:creationId xmlns:p14="http://schemas.microsoft.com/office/powerpoint/2010/main" val="2524920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DE939-E85E-43C2-ABFC-FF8A22F7956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7065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3EB371-C5B9-4B25-B48A-0B337CE9889F}" type="slidenum">
              <a:rPr lang="en-GB" smtClean="0"/>
              <a:t>10</a:t>
            </a:fld>
            <a:endParaRPr lang="en-GB"/>
          </a:p>
        </p:txBody>
      </p:sp>
    </p:spTree>
    <p:extLst>
      <p:ext uri="{BB962C8B-B14F-4D97-AF65-F5344CB8AC3E}">
        <p14:creationId xmlns:p14="http://schemas.microsoft.com/office/powerpoint/2010/main" val="279711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75149106-0E12-4E56-AB34-7C9808B1C15C}" type="slidenum">
              <a:rPr lang="en-GB" smtClean="0"/>
              <a:t>11</a:t>
            </a:fld>
            <a:endParaRPr lang="en-GB"/>
          </a:p>
        </p:txBody>
      </p:sp>
    </p:spTree>
    <p:extLst>
      <p:ext uri="{BB962C8B-B14F-4D97-AF65-F5344CB8AC3E}">
        <p14:creationId xmlns:p14="http://schemas.microsoft.com/office/powerpoint/2010/main" val="3548586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a:p>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A23EB371-C5B9-4B25-B48A-0B337CE9889F}" type="slidenum">
              <a:rPr lang="en-GB" smtClean="0"/>
              <a:t>12</a:t>
            </a:fld>
            <a:endParaRPr lang="en-GB"/>
          </a:p>
        </p:txBody>
      </p:sp>
    </p:spTree>
    <p:extLst>
      <p:ext uri="{BB962C8B-B14F-4D97-AF65-F5344CB8AC3E}">
        <p14:creationId xmlns:p14="http://schemas.microsoft.com/office/powerpoint/2010/main" val="788199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5149106-0E12-4E56-AB34-7C9808B1C15C}" type="slidenum">
              <a:rPr lang="en-GB" smtClean="0"/>
              <a:t>13</a:t>
            </a:fld>
            <a:endParaRPr lang="en-GB"/>
          </a:p>
        </p:txBody>
      </p:sp>
    </p:spTree>
    <p:extLst>
      <p:ext uri="{BB962C8B-B14F-4D97-AF65-F5344CB8AC3E}">
        <p14:creationId xmlns:p14="http://schemas.microsoft.com/office/powerpoint/2010/main" val="308706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149106-0E12-4E56-AB34-7C9808B1C15C}" type="slidenum">
              <a:rPr lang="en-GB" smtClean="0"/>
              <a:t>14</a:t>
            </a:fld>
            <a:endParaRPr lang="en-GB"/>
          </a:p>
        </p:txBody>
      </p:sp>
    </p:spTree>
    <p:extLst>
      <p:ext uri="{BB962C8B-B14F-4D97-AF65-F5344CB8AC3E}">
        <p14:creationId xmlns:p14="http://schemas.microsoft.com/office/powerpoint/2010/main" val="653020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3EB371-C5B9-4B25-B48A-0B337CE9889F}" type="slidenum">
              <a:rPr lang="en-GB" smtClean="0"/>
              <a:t>2</a:t>
            </a:fld>
            <a:endParaRPr lang="en-GB"/>
          </a:p>
        </p:txBody>
      </p:sp>
    </p:spTree>
    <p:extLst>
      <p:ext uri="{BB962C8B-B14F-4D97-AF65-F5344CB8AC3E}">
        <p14:creationId xmlns:p14="http://schemas.microsoft.com/office/powerpoint/2010/main" val="587114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149106-0E12-4E56-AB34-7C9808B1C15C}" type="slidenum">
              <a:rPr lang="en-GB" smtClean="0"/>
              <a:t>3</a:t>
            </a:fld>
            <a:endParaRPr lang="en-GB"/>
          </a:p>
        </p:txBody>
      </p:sp>
    </p:spTree>
    <p:extLst>
      <p:ext uri="{BB962C8B-B14F-4D97-AF65-F5344CB8AC3E}">
        <p14:creationId xmlns:p14="http://schemas.microsoft.com/office/powerpoint/2010/main" val="1329053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648E20-3D38-4C7F-8952-69581CF225D8}" type="slidenum">
              <a:rPr lang="en-GB" smtClean="0"/>
              <a:pPr/>
              <a:t>4</a:t>
            </a:fld>
            <a:endParaRPr lang="en-GB" dirty="0"/>
          </a:p>
        </p:txBody>
      </p:sp>
    </p:spTree>
    <p:extLst>
      <p:ext uri="{BB962C8B-B14F-4D97-AF65-F5344CB8AC3E}">
        <p14:creationId xmlns:p14="http://schemas.microsoft.com/office/powerpoint/2010/main" val="382376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7295AF-D286-4105-8EC0-9152222B6794}"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36965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8648E20-3D38-4C7F-8952-69581CF225D8}" type="slidenum">
              <a:rPr lang="en-GB" smtClean="0"/>
              <a:pPr/>
              <a:t>6</a:t>
            </a:fld>
            <a:endParaRPr lang="en-GB" dirty="0"/>
          </a:p>
        </p:txBody>
      </p:sp>
    </p:spTree>
    <p:extLst>
      <p:ext uri="{BB962C8B-B14F-4D97-AF65-F5344CB8AC3E}">
        <p14:creationId xmlns:p14="http://schemas.microsoft.com/office/powerpoint/2010/main" val="4048656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normAutofit/>
          </a:bodyPr>
          <a:lstStyle/>
          <a:p>
            <a:pPr>
              <a:spcAft>
                <a:spcPts val="600"/>
              </a:spcAft>
            </a:pPr>
            <a:endParaRPr lang="en-GB" sz="1400" dirty="0" smtClean="0"/>
          </a:p>
        </p:txBody>
      </p:sp>
      <p:sp>
        <p:nvSpPr>
          <p:cNvPr id="4" name="Slide Number Placeholder 3"/>
          <p:cNvSpPr>
            <a:spLocks noGrp="1"/>
          </p:cNvSpPr>
          <p:nvPr>
            <p:ph type="sldNum" sz="quarter" idx="10"/>
          </p:nvPr>
        </p:nvSpPr>
        <p:spPr/>
        <p:txBody>
          <a:bodyPr/>
          <a:lstStyle/>
          <a:p>
            <a:fld id="{08648E20-3D38-4C7F-8952-69581CF225D8}" type="slidenum">
              <a:rPr lang="en-GB" smtClean="0"/>
              <a:pPr/>
              <a:t>7</a:t>
            </a:fld>
            <a:endParaRPr lang="en-GB" dirty="0"/>
          </a:p>
        </p:txBody>
      </p:sp>
    </p:spTree>
    <p:extLst>
      <p:ext uri="{BB962C8B-B14F-4D97-AF65-F5344CB8AC3E}">
        <p14:creationId xmlns:p14="http://schemas.microsoft.com/office/powerpoint/2010/main" val="1776588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917575" y="744538"/>
            <a:ext cx="4964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spcAft>
                <a:spcPts val="600"/>
              </a:spcAft>
              <a:defRPr/>
            </a:pPr>
            <a:endParaRPr lang="en-GB" sz="1400"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B59E649-FF6D-499E-8035-151CED6A6E1E}" type="slidenum">
              <a:rPr lang="en-GB" altLang="en-US" smtClean="0">
                <a:latin typeface="Arial" charset="0"/>
              </a:rPr>
              <a:pPr eaLnBrk="1" hangingPunct="1">
                <a:spcBef>
                  <a:spcPct val="0"/>
                </a:spcBef>
              </a:pPr>
              <a:t>8</a:t>
            </a:fld>
            <a:endParaRPr lang="en-GB" altLang="en-US" smtClean="0">
              <a:latin typeface="Arial" charset="0"/>
            </a:endParaRPr>
          </a:p>
        </p:txBody>
      </p:sp>
    </p:spTree>
    <p:extLst>
      <p:ext uri="{BB962C8B-B14F-4D97-AF65-F5344CB8AC3E}">
        <p14:creationId xmlns:p14="http://schemas.microsoft.com/office/powerpoint/2010/main" val="172408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75149106-0E12-4E56-AB34-7C9808B1C15C}" type="slidenum">
              <a:rPr lang="en-GB" smtClean="0"/>
              <a:t>9</a:t>
            </a:fld>
            <a:endParaRPr lang="en-GB"/>
          </a:p>
        </p:txBody>
      </p:sp>
    </p:spTree>
    <p:extLst>
      <p:ext uri="{BB962C8B-B14F-4D97-AF65-F5344CB8AC3E}">
        <p14:creationId xmlns:p14="http://schemas.microsoft.com/office/powerpoint/2010/main" val="3667982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4BF0C6-E563-4A4F-8DEB-498023EF894A}" type="datetimeFigureOut">
              <a:rPr lang="en-GB" smtClean="0"/>
              <a:t>30/08/2019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0C8380-1BF8-420E-AF28-2F9A7FB56013}" type="slidenum">
              <a:rPr lang="en-GB" smtClean="0"/>
              <a:t>‹#›</a:t>
            </a:fld>
            <a:endParaRPr lang="en-GB"/>
          </a:p>
        </p:txBody>
      </p:sp>
    </p:spTree>
    <p:extLst>
      <p:ext uri="{BB962C8B-B14F-4D97-AF65-F5344CB8AC3E}">
        <p14:creationId xmlns:p14="http://schemas.microsoft.com/office/powerpoint/2010/main" val="2027665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4BF0C6-E563-4A4F-8DEB-498023EF894A}" type="datetimeFigureOut">
              <a:rPr lang="en-GB" smtClean="0"/>
              <a:t>30/08/2019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0C8380-1BF8-420E-AF28-2F9A7FB56013}" type="slidenum">
              <a:rPr lang="en-GB" smtClean="0"/>
              <a:t>‹#›</a:t>
            </a:fld>
            <a:endParaRPr lang="en-GB"/>
          </a:p>
        </p:txBody>
      </p:sp>
    </p:spTree>
    <p:extLst>
      <p:ext uri="{BB962C8B-B14F-4D97-AF65-F5344CB8AC3E}">
        <p14:creationId xmlns:p14="http://schemas.microsoft.com/office/powerpoint/2010/main" val="2645205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4BF0C6-E563-4A4F-8DEB-498023EF894A}" type="datetimeFigureOut">
              <a:rPr lang="en-GB" smtClean="0"/>
              <a:t>30/08/2019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0C8380-1BF8-420E-AF28-2F9A7FB56013}" type="slidenum">
              <a:rPr lang="en-GB" smtClean="0"/>
              <a:t>‹#›</a:t>
            </a:fld>
            <a:endParaRPr lang="en-GB"/>
          </a:p>
        </p:txBody>
      </p:sp>
    </p:spTree>
    <p:extLst>
      <p:ext uri="{BB962C8B-B14F-4D97-AF65-F5344CB8AC3E}">
        <p14:creationId xmlns:p14="http://schemas.microsoft.com/office/powerpoint/2010/main" val="285465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31F910-C3B3-4F6F-9869-C1CEBBB57C39}" type="datetimeFigureOut">
              <a:rPr lang="en-GB" smtClean="0"/>
              <a:t>30/08/2019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A09B3-8927-4AE4-AF70-05C0D734BED7}" type="slidenum">
              <a:rPr lang="en-GB" smtClean="0"/>
              <a:t>‹#›</a:t>
            </a:fld>
            <a:endParaRPr lang="en-GB"/>
          </a:p>
        </p:txBody>
      </p:sp>
    </p:spTree>
    <p:extLst>
      <p:ext uri="{BB962C8B-B14F-4D97-AF65-F5344CB8AC3E}">
        <p14:creationId xmlns:p14="http://schemas.microsoft.com/office/powerpoint/2010/main" val="2648530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31F910-C3B3-4F6F-9869-C1CEBBB57C39}" type="datetimeFigureOut">
              <a:rPr lang="en-GB" smtClean="0"/>
              <a:t>30/08/2019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A09B3-8927-4AE4-AF70-05C0D734BED7}" type="slidenum">
              <a:rPr lang="en-GB" smtClean="0"/>
              <a:t>‹#›</a:t>
            </a:fld>
            <a:endParaRPr lang="en-GB"/>
          </a:p>
        </p:txBody>
      </p:sp>
    </p:spTree>
    <p:extLst>
      <p:ext uri="{BB962C8B-B14F-4D97-AF65-F5344CB8AC3E}">
        <p14:creationId xmlns:p14="http://schemas.microsoft.com/office/powerpoint/2010/main" val="1607846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31F910-C3B3-4F6F-9869-C1CEBBB57C39}" type="datetimeFigureOut">
              <a:rPr lang="en-GB" smtClean="0"/>
              <a:t>30/08/2019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A09B3-8927-4AE4-AF70-05C0D734BED7}" type="slidenum">
              <a:rPr lang="en-GB" smtClean="0"/>
              <a:t>‹#›</a:t>
            </a:fld>
            <a:endParaRPr lang="en-GB"/>
          </a:p>
        </p:txBody>
      </p:sp>
    </p:spTree>
    <p:extLst>
      <p:ext uri="{BB962C8B-B14F-4D97-AF65-F5344CB8AC3E}">
        <p14:creationId xmlns:p14="http://schemas.microsoft.com/office/powerpoint/2010/main" val="1796532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31F910-C3B3-4F6F-9869-C1CEBBB57C39}" type="datetimeFigureOut">
              <a:rPr lang="en-GB" smtClean="0"/>
              <a:t>30/08/2019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2A09B3-8927-4AE4-AF70-05C0D734BED7}" type="slidenum">
              <a:rPr lang="en-GB" smtClean="0"/>
              <a:t>‹#›</a:t>
            </a:fld>
            <a:endParaRPr lang="en-GB"/>
          </a:p>
        </p:txBody>
      </p:sp>
    </p:spTree>
    <p:extLst>
      <p:ext uri="{BB962C8B-B14F-4D97-AF65-F5344CB8AC3E}">
        <p14:creationId xmlns:p14="http://schemas.microsoft.com/office/powerpoint/2010/main" val="387281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31F910-C3B3-4F6F-9869-C1CEBBB57C39}" type="datetimeFigureOut">
              <a:rPr lang="en-GB" smtClean="0"/>
              <a:t>30/08/2019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2A09B3-8927-4AE4-AF70-05C0D734BED7}" type="slidenum">
              <a:rPr lang="en-GB" smtClean="0"/>
              <a:t>‹#›</a:t>
            </a:fld>
            <a:endParaRPr lang="en-GB"/>
          </a:p>
        </p:txBody>
      </p:sp>
    </p:spTree>
    <p:extLst>
      <p:ext uri="{BB962C8B-B14F-4D97-AF65-F5344CB8AC3E}">
        <p14:creationId xmlns:p14="http://schemas.microsoft.com/office/powerpoint/2010/main" val="2207481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31F910-C3B3-4F6F-9869-C1CEBBB57C39}"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2A09B3-8927-4AE4-AF70-05C0D734BED7}" type="slidenum">
              <a:rPr lang="en-GB" smtClean="0"/>
              <a:t>‹#›</a:t>
            </a:fld>
            <a:endParaRPr lang="en-GB"/>
          </a:p>
        </p:txBody>
      </p:sp>
    </p:spTree>
    <p:extLst>
      <p:ext uri="{BB962C8B-B14F-4D97-AF65-F5344CB8AC3E}">
        <p14:creationId xmlns:p14="http://schemas.microsoft.com/office/powerpoint/2010/main" val="558392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1F910-C3B3-4F6F-9869-C1CEBBB57C39}" type="datetimeFigureOut">
              <a:rPr lang="en-GB" smtClean="0"/>
              <a:t>30/08/2019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2A09B3-8927-4AE4-AF70-05C0D734BED7}" type="slidenum">
              <a:rPr lang="en-GB" smtClean="0"/>
              <a:t>‹#›</a:t>
            </a:fld>
            <a:endParaRPr lang="en-GB"/>
          </a:p>
        </p:txBody>
      </p:sp>
    </p:spTree>
    <p:extLst>
      <p:ext uri="{BB962C8B-B14F-4D97-AF65-F5344CB8AC3E}">
        <p14:creationId xmlns:p14="http://schemas.microsoft.com/office/powerpoint/2010/main" val="2182244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31F910-C3B3-4F6F-9869-C1CEBBB57C39}" type="datetimeFigureOut">
              <a:rPr lang="en-GB" smtClean="0"/>
              <a:t>30/08/2019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2A09B3-8927-4AE4-AF70-05C0D734BED7}" type="slidenum">
              <a:rPr lang="en-GB" smtClean="0"/>
              <a:t>‹#›</a:t>
            </a:fld>
            <a:endParaRPr lang="en-GB"/>
          </a:p>
        </p:txBody>
      </p:sp>
    </p:spTree>
    <p:extLst>
      <p:ext uri="{BB962C8B-B14F-4D97-AF65-F5344CB8AC3E}">
        <p14:creationId xmlns:p14="http://schemas.microsoft.com/office/powerpoint/2010/main" val="244306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4BF0C6-E563-4A4F-8DEB-498023EF894A}" type="datetimeFigureOut">
              <a:rPr lang="en-GB" smtClean="0"/>
              <a:t>30/08/2019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0C8380-1BF8-420E-AF28-2F9A7FB56013}" type="slidenum">
              <a:rPr lang="en-GB" smtClean="0"/>
              <a:t>‹#›</a:t>
            </a:fld>
            <a:endParaRPr lang="en-GB"/>
          </a:p>
        </p:txBody>
      </p:sp>
    </p:spTree>
    <p:extLst>
      <p:ext uri="{BB962C8B-B14F-4D97-AF65-F5344CB8AC3E}">
        <p14:creationId xmlns:p14="http://schemas.microsoft.com/office/powerpoint/2010/main" val="2840808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31F910-C3B3-4F6F-9869-C1CEBBB57C39}" type="datetimeFigureOut">
              <a:rPr lang="en-GB" smtClean="0"/>
              <a:t>30/08/2019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2A09B3-8927-4AE4-AF70-05C0D734BED7}" type="slidenum">
              <a:rPr lang="en-GB" smtClean="0"/>
              <a:t>‹#›</a:t>
            </a:fld>
            <a:endParaRPr lang="en-GB"/>
          </a:p>
        </p:txBody>
      </p:sp>
    </p:spTree>
    <p:extLst>
      <p:ext uri="{BB962C8B-B14F-4D97-AF65-F5344CB8AC3E}">
        <p14:creationId xmlns:p14="http://schemas.microsoft.com/office/powerpoint/2010/main" val="1633052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31F910-C3B3-4F6F-9869-C1CEBBB57C39}" type="datetimeFigureOut">
              <a:rPr lang="en-GB" smtClean="0"/>
              <a:t>30/08/2019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A09B3-8927-4AE4-AF70-05C0D734BED7}" type="slidenum">
              <a:rPr lang="en-GB" smtClean="0"/>
              <a:t>‹#›</a:t>
            </a:fld>
            <a:endParaRPr lang="en-GB"/>
          </a:p>
        </p:txBody>
      </p:sp>
    </p:spTree>
    <p:extLst>
      <p:ext uri="{BB962C8B-B14F-4D97-AF65-F5344CB8AC3E}">
        <p14:creationId xmlns:p14="http://schemas.microsoft.com/office/powerpoint/2010/main" val="3785351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31F910-C3B3-4F6F-9869-C1CEBBB57C39}" type="datetimeFigureOut">
              <a:rPr lang="en-GB" smtClean="0"/>
              <a:t>30/08/2019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A09B3-8927-4AE4-AF70-05C0D734BED7}" type="slidenum">
              <a:rPr lang="en-GB" smtClean="0"/>
              <a:t>‹#›</a:t>
            </a:fld>
            <a:endParaRPr lang="en-GB"/>
          </a:p>
        </p:txBody>
      </p:sp>
    </p:spTree>
    <p:extLst>
      <p:ext uri="{BB962C8B-B14F-4D97-AF65-F5344CB8AC3E}">
        <p14:creationId xmlns:p14="http://schemas.microsoft.com/office/powerpoint/2010/main" val="313387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4BF0C6-E563-4A4F-8DEB-498023EF894A}" type="datetimeFigureOut">
              <a:rPr lang="en-GB" smtClean="0"/>
              <a:t>30/08/2019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0C8380-1BF8-420E-AF28-2F9A7FB56013}" type="slidenum">
              <a:rPr lang="en-GB" smtClean="0"/>
              <a:t>‹#›</a:t>
            </a:fld>
            <a:endParaRPr lang="en-GB"/>
          </a:p>
        </p:txBody>
      </p:sp>
    </p:spTree>
    <p:extLst>
      <p:ext uri="{BB962C8B-B14F-4D97-AF65-F5344CB8AC3E}">
        <p14:creationId xmlns:p14="http://schemas.microsoft.com/office/powerpoint/2010/main" val="386188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4BF0C6-E563-4A4F-8DEB-498023EF894A}" type="datetimeFigureOut">
              <a:rPr lang="en-GB" smtClean="0"/>
              <a:t>30/08/2019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0C8380-1BF8-420E-AF28-2F9A7FB56013}" type="slidenum">
              <a:rPr lang="en-GB" smtClean="0"/>
              <a:t>‹#›</a:t>
            </a:fld>
            <a:endParaRPr lang="en-GB"/>
          </a:p>
        </p:txBody>
      </p:sp>
    </p:spTree>
    <p:extLst>
      <p:ext uri="{BB962C8B-B14F-4D97-AF65-F5344CB8AC3E}">
        <p14:creationId xmlns:p14="http://schemas.microsoft.com/office/powerpoint/2010/main" val="318656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4BF0C6-E563-4A4F-8DEB-498023EF894A}" type="datetimeFigureOut">
              <a:rPr lang="en-GB" smtClean="0"/>
              <a:t>30/08/2019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0C8380-1BF8-420E-AF28-2F9A7FB56013}" type="slidenum">
              <a:rPr lang="en-GB" smtClean="0"/>
              <a:t>‹#›</a:t>
            </a:fld>
            <a:endParaRPr lang="en-GB"/>
          </a:p>
        </p:txBody>
      </p:sp>
    </p:spTree>
    <p:extLst>
      <p:ext uri="{BB962C8B-B14F-4D97-AF65-F5344CB8AC3E}">
        <p14:creationId xmlns:p14="http://schemas.microsoft.com/office/powerpoint/2010/main" val="400776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4BF0C6-E563-4A4F-8DEB-498023EF894A}" type="datetimeFigureOut">
              <a:rPr lang="en-GB" smtClean="0"/>
              <a:t>30/08/2019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0C8380-1BF8-420E-AF28-2F9A7FB56013}" type="slidenum">
              <a:rPr lang="en-GB" smtClean="0"/>
              <a:t>‹#›</a:t>
            </a:fld>
            <a:endParaRPr lang="en-GB"/>
          </a:p>
        </p:txBody>
      </p:sp>
    </p:spTree>
    <p:extLst>
      <p:ext uri="{BB962C8B-B14F-4D97-AF65-F5344CB8AC3E}">
        <p14:creationId xmlns:p14="http://schemas.microsoft.com/office/powerpoint/2010/main" val="336950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BF0C6-E563-4A4F-8DEB-498023EF894A}" type="datetimeFigureOut">
              <a:rPr lang="en-GB" smtClean="0"/>
              <a:t>30/08/2019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0C8380-1BF8-420E-AF28-2F9A7FB56013}" type="slidenum">
              <a:rPr lang="en-GB" smtClean="0"/>
              <a:t>‹#›</a:t>
            </a:fld>
            <a:endParaRPr lang="en-GB"/>
          </a:p>
        </p:txBody>
      </p:sp>
    </p:spTree>
    <p:extLst>
      <p:ext uri="{BB962C8B-B14F-4D97-AF65-F5344CB8AC3E}">
        <p14:creationId xmlns:p14="http://schemas.microsoft.com/office/powerpoint/2010/main" val="296731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BF0C6-E563-4A4F-8DEB-498023EF894A}" type="datetimeFigureOut">
              <a:rPr lang="en-GB" smtClean="0"/>
              <a:t>30/08/2019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0C8380-1BF8-420E-AF28-2F9A7FB56013}" type="slidenum">
              <a:rPr lang="en-GB" smtClean="0"/>
              <a:t>‹#›</a:t>
            </a:fld>
            <a:endParaRPr lang="en-GB"/>
          </a:p>
        </p:txBody>
      </p:sp>
    </p:spTree>
    <p:extLst>
      <p:ext uri="{BB962C8B-B14F-4D97-AF65-F5344CB8AC3E}">
        <p14:creationId xmlns:p14="http://schemas.microsoft.com/office/powerpoint/2010/main" val="110358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BF0C6-E563-4A4F-8DEB-498023EF894A}" type="datetimeFigureOut">
              <a:rPr lang="en-GB" smtClean="0"/>
              <a:t>30/08/2019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0C8380-1BF8-420E-AF28-2F9A7FB56013}" type="slidenum">
              <a:rPr lang="en-GB" smtClean="0"/>
              <a:t>‹#›</a:t>
            </a:fld>
            <a:endParaRPr lang="en-GB"/>
          </a:p>
        </p:txBody>
      </p:sp>
    </p:spTree>
    <p:extLst>
      <p:ext uri="{BB962C8B-B14F-4D97-AF65-F5344CB8AC3E}">
        <p14:creationId xmlns:p14="http://schemas.microsoft.com/office/powerpoint/2010/main" val="1833249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4BF0C6-E563-4A4F-8DEB-498023EF894A}" type="datetimeFigureOut">
              <a:rPr lang="en-GB" smtClean="0"/>
              <a:t>30/08/2019</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0C8380-1BF8-420E-AF28-2F9A7FB56013}" type="slidenum">
              <a:rPr lang="en-GB" smtClean="0"/>
              <a:t>‹#›</a:t>
            </a:fld>
            <a:endParaRPr lang="en-GB"/>
          </a:p>
        </p:txBody>
      </p:sp>
    </p:spTree>
    <p:extLst>
      <p:ext uri="{BB962C8B-B14F-4D97-AF65-F5344CB8AC3E}">
        <p14:creationId xmlns:p14="http://schemas.microsoft.com/office/powerpoint/2010/main" val="676268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1F910-C3B3-4F6F-9869-C1CEBBB57C39}" type="datetimeFigureOut">
              <a:rPr lang="en-GB" smtClean="0"/>
              <a:t>30/08/2019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A09B3-8927-4AE4-AF70-05C0D734BED7}" type="slidenum">
              <a:rPr lang="en-GB" smtClean="0"/>
              <a:t>‹#›</a:t>
            </a:fld>
            <a:endParaRPr lang="en-GB"/>
          </a:p>
        </p:txBody>
      </p:sp>
    </p:spTree>
    <p:extLst>
      <p:ext uri="{BB962C8B-B14F-4D97-AF65-F5344CB8AC3E}">
        <p14:creationId xmlns:p14="http://schemas.microsoft.com/office/powerpoint/2010/main" val="1914027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365" y="1102163"/>
            <a:ext cx="5014971" cy="445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320713" y="2346704"/>
            <a:ext cx="1993235" cy="1962076"/>
          </a:xfrm>
          <a:prstGeom prst="rect">
            <a:avLst/>
          </a:prstGeom>
          <a:noFill/>
        </p:spPr>
        <p:txBody>
          <a:bodyPr wrap="square" rtlCol="0">
            <a:spAutoFit/>
          </a:bodyPr>
          <a:lstStyle/>
          <a:p>
            <a:r>
              <a:rPr lang="en-GB" sz="4050" dirty="0">
                <a:solidFill>
                  <a:prstClr val="black"/>
                </a:solidFill>
                <a:latin typeface="Calibri"/>
              </a:rPr>
              <a:t>Housing Rights in Practice</a:t>
            </a:r>
          </a:p>
        </p:txBody>
      </p:sp>
    </p:spTree>
    <p:extLst>
      <p:ext uri="{BB962C8B-B14F-4D97-AF65-F5344CB8AC3E}">
        <p14:creationId xmlns:p14="http://schemas.microsoft.com/office/powerpoint/2010/main" val="2474742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42C87-B74C-4D01-8E9A-68A2A0E7D7FC}"/>
              </a:ext>
            </a:extLst>
          </p:cNvPr>
          <p:cNvSpPr>
            <a:spLocks noGrp="1"/>
          </p:cNvSpPr>
          <p:nvPr>
            <p:ph type="title"/>
          </p:nvPr>
        </p:nvSpPr>
        <p:spPr>
          <a:xfrm>
            <a:off x="3421535" y="208115"/>
            <a:ext cx="6588732" cy="735546"/>
          </a:xfrm>
        </p:spPr>
        <p:txBody>
          <a:bodyPr>
            <a:normAutofit/>
          </a:bodyPr>
          <a:lstStyle/>
          <a:p>
            <a:r>
              <a:rPr lang="en-GB" sz="2400" b="1" dirty="0">
                <a:latin typeface="+mn-lt"/>
              </a:rPr>
              <a:t>Human Rights Based Indicators</a:t>
            </a:r>
          </a:p>
        </p:txBody>
      </p:sp>
      <p:sp>
        <p:nvSpPr>
          <p:cNvPr id="3" name="Text Placeholder 2">
            <a:extLst>
              <a:ext uri="{FF2B5EF4-FFF2-40B4-BE49-F238E27FC236}">
                <a16:creationId xmlns:a16="http://schemas.microsoft.com/office/drawing/2014/main" id="{7CA131A0-D28F-4B0E-930F-F2113CA18119}"/>
              </a:ext>
            </a:extLst>
          </p:cNvPr>
          <p:cNvSpPr>
            <a:spLocks noGrp="1"/>
          </p:cNvSpPr>
          <p:nvPr>
            <p:ph idx="1"/>
          </p:nvPr>
        </p:nvSpPr>
        <p:spPr>
          <a:xfrm>
            <a:off x="340659" y="1201272"/>
            <a:ext cx="8561349" cy="4631322"/>
          </a:xfrm>
        </p:spPr>
        <p:txBody>
          <a:bodyPr>
            <a:noAutofit/>
          </a:bodyPr>
          <a:lstStyle/>
          <a:p>
            <a:pPr marL="0" indent="0">
              <a:buNone/>
            </a:pPr>
            <a:r>
              <a:rPr lang="en-GB" sz="2000" b="1" dirty="0"/>
              <a:t>Habitability/Available Services Element</a:t>
            </a:r>
          </a:p>
          <a:p>
            <a:pPr marL="0" indent="0">
              <a:buNone/>
            </a:pPr>
            <a:r>
              <a:rPr lang="en-GB" sz="2000" b="1" dirty="0"/>
              <a:t>Indicator 1 – Heating </a:t>
            </a:r>
            <a:r>
              <a:rPr lang="en-GB" sz="2000" dirty="0"/>
              <a:t>– an increase in the % of households who said their heating protected them from the cold </a:t>
            </a:r>
          </a:p>
          <a:p>
            <a:pPr marL="0" indent="0">
              <a:buNone/>
            </a:pPr>
            <a:endParaRPr lang="en-GB" sz="2000" dirty="0"/>
          </a:p>
          <a:p>
            <a:pPr marL="0" indent="0">
              <a:buNone/>
            </a:pPr>
            <a:r>
              <a:rPr lang="en-GB" sz="2000" b="1" dirty="0"/>
              <a:t>Habitability Element</a:t>
            </a:r>
          </a:p>
          <a:p>
            <a:pPr marL="0" indent="0">
              <a:buNone/>
            </a:pPr>
            <a:r>
              <a:rPr lang="en-GB" sz="2000" b="1" dirty="0"/>
              <a:t>Indicator 2 – Dampness </a:t>
            </a:r>
            <a:r>
              <a:rPr lang="en-GB" sz="2000" dirty="0"/>
              <a:t>– a reduction in the % of households experiencing dampness</a:t>
            </a:r>
          </a:p>
          <a:p>
            <a:pPr marL="0" indent="0">
              <a:buNone/>
            </a:pPr>
            <a:endParaRPr lang="en-GB" sz="2000" dirty="0"/>
          </a:p>
          <a:p>
            <a:pPr marL="0" indent="0">
              <a:buNone/>
            </a:pPr>
            <a:r>
              <a:rPr lang="en-GB" sz="2000" b="1" dirty="0"/>
              <a:t>Right to an Effective Remedy </a:t>
            </a:r>
          </a:p>
          <a:p>
            <a:pPr marL="0" indent="0">
              <a:buNone/>
            </a:pPr>
            <a:r>
              <a:rPr lang="en-GB" sz="2000" b="1" dirty="0"/>
              <a:t>Indicator 3 – Maintenance Response </a:t>
            </a:r>
            <a:r>
              <a:rPr lang="en-GB" sz="2000" dirty="0"/>
              <a:t>– an increase in % of households indicating they were satisfied with maintenance response </a:t>
            </a:r>
          </a:p>
          <a:p>
            <a:pPr marL="0" indent="0">
              <a:buNone/>
            </a:pPr>
            <a:endParaRPr lang="en-GB" sz="2000" dirty="0"/>
          </a:p>
          <a:p>
            <a:pPr marL="0" indent="0">
              <a:buNone/>
            </a:pPr>
            <a:r>
              <a:rPr lang="en-GB" sz="2000" b="1" dirty="0"/>
              <a:t>Participation and Transparency</a:t>
            </a:r>
          </a:p>
          <a:p>
            <a:pPr marL="0" indent="0">
              <a:buNone/>
            </a:pPr>
            <a:r>
              <a:rPr lang="en-GB" sz="2000" b="1" dirty="0"/>
              <a:t>Indicator 4 – Transparency and Participation </a:t>
            </a:r>
            <a:r>
              <a:rPr lang="en-GB" sz="2000" dirty="0"/>
              <a:t>– homeowners to receive quarterly, itemised bills</a:t>
            </a:r>
          </a:p>
        </p:txBody>
      </p:sp>
      <p:sp>
        <p:nvSpPr>
          <p:cNvPr id="4" name="Oval 3"/>
          <p:cNvSpPr/>
          <p:nvPr/>
        </p:nvSpPr>
        <p:spPr>
          <a:xfrm>
            <a:off x="2483554" y="275708"/>
            <a:ext cx="710222" cy="710726"/>
          </a:xfrm>
          <a:prstGeom prst="ellipse">
            <a:avLst/>
          </a:prstGeom>
          <a:blipFill>
            <a:blip r:embed="rId3">
              <a:extLst>
                <a:ext uri="{28A0092B-C50C-407E-A947-70E740481C1C}">
                  <a14:useLocalDpi xmlns:a14="http://schemas.microsoft.com/office/drawing/2010/main" val="0"/>
                </a:ext>
              </a:extLst>
            </a:blip>
            <a:srcRect/>
            <a:stretch>
              <a:fillRect l="-28000" r="-28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5" name="Oval 4"/>
          <p:cNvSpPr/>
          <p:nvPr/>
        </p:nvSpPr>
        <p:spPr>
          <a:xfrm>
            <a:off x="905859" y="275708"/>
            <a:ext cx="658906" cy="671489"/>
          </a:xfrm>
          <a:prstGeom prst="ellipse">
            <a:avLst/>
          </a:prstGeom>
          <a:blipFill>
            <a:blip r:embed="rId4">
              <a:extLst>
                <a:ext uri="{28A0092B-C50C-407E-A947-70E740481C1C}">
                  <a14:useLocalDpi xmlns:a14="http://schemas.microsoft.com/office/drawing/2010/main" val="0"/>
                </a:ext>
              </a:extLst>
            </a:blip>
            <a:srcRect/>
            <a:stretch>
              <a:fillRect t="-2000" b="-2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6" name="Oval 5"/>
          <p:cNvSpPr/>
          <p:nvPr/>
        </p:nvSpPr>
        <p:spPr>
          <a:xfrm>
            <a:off x="131368" y="275708"/>
            <a:ext cx="673613" cy="673613"/>
          </a:xfrm>
          <a:prstGeom prst="ellipse">
            <a:avLst/>
          </a:prstGeom>
          <a:blipFill>
            <a:blip r:embed="rId5">
              <a:extLst>
                <a:ext uri="{28A0092B-C50C-407E-A947-70E740481C1C}">
                  <a14:useLocalDpi xmlns:a14="http://schemas.microsoft.com/office/drawing/2010/main" val="0"/>
                </a:ext>
              </a:extLst>
            </a:blip>
            <a:srcRect/>
            <a:stretch>
              <a:fillRect l="-2000" r="-2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7" name="Oval 6"/>
          <p:cNvSpPr/>
          <p:nvPr/>
        </p:nvSpPr>
        <p:spPr>
          <a:xfrm>
            <a:off x="1723770" y="270048"/>
            <a:ext cx="673613" cy="673613"/>
          </a:xfrm>
          <a:prstGeom prst="ellipse">
            <a:avLst/>
          </a:prstGeom>
          <a:blipFill>
            <a:blip r:embed="rId6" cstate="print">
              <a:extLst>
                <a:ext uri="{28A0092B-C50C-407E-A947-70E740481C1C}">
                  <a14:useLocalDpi xmlns:a14="http://schemas.microsoft.com/office/drawing/2010/main" val="0"/>
                </a:ext>
              </a:extLst>
            </a:blip>
            <a:srcRect/>
            <a:stretch>
              <a:fillRect l="-44000" r="-44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87795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1835" y="322729"/>
            <a:ext cx="6175562" cy="6185647"/>
          </a:xfrm>
        </p:spPr>
        <p:txBody>
          <a:bodyPr>
            <a:normAutofit fontScale="92500"/>
          </a:bodyPr>
          <a:lstStyle/>
          <a:p>
            <a:r>
              <a:rPr lang="en-GB" dirty="0"/>
              <a:t>Public accountability meeting with Council</a:t>
            </a:r>
          </a:p>
          <a:p>
            <a:r>
              <a:rPr lang="en-GB" dirty="0"/>
              <a:t>Walkabouts with political parties</a:t>
            </a:r>
          </a:p>
          <a:p>
            <a:r>
              <a:rPr lang="en-GB" dirty="0"/>
              <a:t>Film shown at Scottish Parliament for Human Rights Day in December 2016</a:t>
            </a:r>
          </a:p>
          <a:p>
            <a:r>
              <a:rPr lang="en-GB" dirty="0"/>
              <a:t>Media </a:t>
            </a:r>
            <a:r>
              <a:rPr lang="en-GB" dirty="0" smtClean="0"/>
              <a:t>engagement</a:t>
            </a:r>
          </a:p>
          <a:p>
            <a:endParaRPr lang="en-GB" dirty="0"/>
          </a:p>
          <a:p>
            <a:r>
              <a:rPr lang="en-GB" dirty="0"/>
              <a:t>Regular meetings between Council and residents began in Jan 2017 and are ongoing</a:t>
            </a:r>
          </a:p>
          <a:p>
            <a:r>
              <a:rPr lang="en-GB" dirty="0" smtClean="0"/>
              <a:t>Council committed to works in Feb 2017</a:t>
            </a:r>
          </a:p>
          <a:p>
            <a:r>
              <a:rPr lang="en-GB" dirty="0" smtClean="0"/>
              <a:t>Works began in August 2017</a:t>
            </a:r>
          </a:p>
          <a:p>
            <a:r>
              <a:rPr lang="en-GB" dirty="0" smtClean="0"/>
              <a:t>Residents continue to monitor outcomes through action research</a:t>
            </a:r>
          </a:p>
          <a:p>
            <a:endParaRPr lang="en-GB" dirty="0"/>
          </a:p>
        </p:txBody>
      </p:sp>
      <p:sp>
        <p:nvSpPr>
          <p:cNvPr id="4" name="Oval 3"/>
          <p:cNvSpPr/>
          <p:nvPr/>
        </p:nvSpPr>
        <p:spPr>
          <a:xfrm>
            <a:off x="301365" y="536349"/>
            <a:ext cx="916475" cy="968188"/>
          </a:xfrm>
          <a:prstGeom prst="ellipse">
            <a:avLst/>
          </a:prstGeom>
          <a:blipFill>
            <a:blip r:embed="rId3">
              <a:extLst>
                <a:ext uri="{28A0092B-C50C-407E-A947-70E740481C1C}">
                  <a14:useLocalDpi xmlns:a14="http://schemas.microsoft.com/office/drawing/2010/main" val="0"/>
                </a:ext>
              </a:extLst>
            </a:blip>
            <a:srcRect/>
            <a:stretch>
              <a:fillRect l="-2000" r="-2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5" name="Oval 4"/>
          <p:cNvSpPr/>
          <p:nvPr/>
        </p:nvSpPr>
        <p:spPr>
          <a:xfrm>
            <a:off x="1495985" y="630056"/>
            <a:ext cx="955778" cy="862678"/>
          </a:xfrm>
          <a:prstGeom prst="ellipse">
            <a:avLst/>
          </a:prstGeom>
          <a:blipFill>
            <a:blip r:embed="rId4">
              <a:extLst>
                <a:ext uri="{28A0092B-C50C-407E-A947-70E740481C1C}">
                  <a14:useLocalDpi xmlns:a14="http://schemas.microsoft.com/office/drawing/2010/main" val="0"/>
                </a:ext>
              </a:extLst>
            </a:blip>
            <a:srcRect/>
            <a:stretch>
              <a:fillRect t="-2000" b="-2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6" name="Oval 5"/>
          <p:cNvSpPr/>
          <p:nvPr/>
        </p:nvSpPr>
        <p:spPr>
          <a:xfrm>
            <a:off x="910883" y="1308591"/>
            <a:ext cx="874058" cy="831651"/>
          </a:xfrm>
          <a:prstGeom prst="ellipse">
            <a:avLst/>
          </a:prstGeom>
          <a:blipFill>
            <a:blip r:embed="rId5" cstate="print">
              <a:extLst>
                <a:ext uri="{28A0092B-C50C-407E-A947-70E740481C1C}">
                  <a14:useLocalDpi xmlns:a14="http://schemas.microsoft.com/office/drawing/2010/main" val="0"/>
                </a:ext>
              </a:extLst>
            </a:blip>
            <a:srcRect/>
            <a:stretch>
              <a:fillRect l="-44000" r="-44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7" name="Oval 6"/>
          <p:cNvSpPr/>
          <p:nvPr/>
        </p:nvSpPr>
        <p:spPr>
          <a:xfrm>
            <a:off x="1666399" y="4691099"/>
            <a:ext cx="782003" cy="800729"/>
          </a:xfrm>
          <a:prstGeom prst="ellipse">
            <a:avLst/>
          </a:prstGeom>
          <a:blipFill>
            <a:blip r:embed="rId4">
              <a:extLst>
                <a:ext uri="{28A0092B-C50C-407E-A947-70E740481C1C}">
                  <a14:useLocalDpi xmlns:a14="http://schemas.microsoft.com/office/drawing/2010/main" val="0"/>
                </a:ext>
              </a:extLst>
            </a:blip>
            <a:srcRect/>
            <a:stretch>
              <a:fillRect t="-2000" b="-2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8" name="Oval 7"/>
          <p:cNvSpPr/>
          <p:nvPr/>
        </p:nvSpPr>
        <p:spPr>
          <a:xfrm>
            <a:off x="389335" y="4691098"/>
            <a:ext cx="888136" cy="800729"/>
          </a:xfrm>
          <a:prstGeom prst="ellipse">
            <a:avLst/>
          </a:prstGeom>
          <a:blipFill>
            <a:blip r:embed="rId3">
              <a:extLst>
                <a:ext uri="{28A0092B-C50C-407E-A947-70E740481C1C}">
                  <a14:useLocalDpi xmlns:a14="http://schemas.microsoft.com/office/drawing/2010/main" val="0"/>
                </a:ext>
              </a:extLst>
            </a:blip>
            <a:srcRect/>
            <a:stretch>
              <a:fillRect l="-2000" r="-2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9" name="Oval 8"/>
          <p:cNvSpPr/>
          <p:nvPr/>
        </p:nvSpPr>
        <p:spPr>
          <a:xfrm>
            <a:off x="389335" y="3339056"/>
            <a:ext cx="755740" cy="704534"/>
          </a:xfrm>
          <a:prstGeom prst="ellipse">
            <a:avLst/>
          </a:prstGeom>
          <a:blipFill>
            <a:blip r:embed="rId3">
              <a:extLst>
                <a:ext uri="{28A0092B-C50C-407E-A947-70E740481C1C}">
                  <a14:useLocalDpi xmlns:a14="http://schemas.microsoft.com/office/drawing/2010/main" val="0"/>
                </a:ext>
              </a:extLst>
            </a:blip>
            <a:srcRect/>
            <a:stretch>
              <a:fillRect l="-2000" r="-2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0" name="Oval 9"/>
          <p:cNvSpPr/>
          <p:nvPr/>
        </p:nvSpPr>
        <p:spPr>
          <a:xfrm>
            <a:off x="1666398" y="3339056"/>
            <a:ext cx="762870" cy="745487"/>
          </a:xfrm>
          <a:prstGeom prst="ellipse">
            <a:avLst/>
          </a:prstGeom>
          <a:blipFill>
            <a:blip r:embed="rId5" cstate="print">
              <a:extLst>
                <a:ext uri="{28A0092B-C50C-407E-A947-70E740481C1C}">
                  <a14:useLocalDpi xmlns:a14="http://schemas.microsoft.com/office/drawing/2010/main" val="0"/>
                </a:ext>
              </a:extLst>
            </a:blip>
            <a:srcRect/>
            <a:stretch>
              <a:fillRect l="-44000" r="-44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587433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79" y="450609"/>
            <a:ext cx="2846691" cy="284669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9950" y="283599"/>
            <a:ext cx="3180709" cy="318070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420" y="3631318"/>
            <a:ext cx="2946950" cy="294695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6188" y="3798771"/>
            <a:ext cx="3705995" cy="2779497"/>
          </a:xfrm>
          <a:prstGeom prst="rect">
            <a:avLst/>
          </a:prstGeom>
        </p:spPr>
      </p:pic>
    </p:spTree>
    <p:extLst>
      <p:ext uri="{BB962C8B-B14F-4D97-AF65-F5344CB8AC3E}">
        <p14:creationId xmlns:p14="http://schemas.microsoft.com/office/powerpoint/2010/main" val="1002601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780" y="857251"/>
            <a:ext cx="7886700" cy="739589"/>
          </a:xfrm>
        </p:spPr>
        <p:txBody>
          <a:bodyPr/>
          <a:lstStyle/>
          <a:p>
            <a:r>
              <a:rPr lang="en-GB" dirty="0" smtClean="0"/>
              <a:t>Results</a:t>
            </a:r>
            <a:endParaRPr lang="en-GB" dirty="0"/>
          </a:p>
        </p:txBody>
      </p:sp>
      <p:sp>
        <p:nvSpPr>
          <p:cNvPr id="3" name="Content Placeholder 2"/>
          <p:cNvSpPr>
            <a:spLocks noGrp="1"/>
          </p:cNvSpPr>
          <p:nvPr>
            <p:ph idx="1"/>
          </p:nvPr>
        </p:nvSpPr>
        <p:spPr>
          <a:xfrm>
            <a:off x="1233768" y="1717863"/>
            <a:ext cx="7792571" cy="3758663"/>
          </a:xfrm>
        </p:spPr>
        <p:txBody>
          <a:bodyPr>
            <a:normAutofit fontScale="85000" lnSpcReduction="20000"/>
          </a:bodyPr>
          <a:lstStyle/>
          <a:p>
            <a:r>
              <a:rPr lang="en-GB" dirty="0" smtClean="0"/>
              <a:t>Increase in % of households who say their heating protects them from the cold</a:t>
            </a:r>
          </a:p>
          <a:p>
            <a:endParaRPr lang="en-GB" dirty="0" smtClean="0"/>
          </a:p>
          <a:p>
            <a:r>
              <a:rPr lang="en-GB" dirty="0" smtClean="0"/>
              <a:t>Decrease in the % of households who experience dampness and mould</a:t>
            </a:r>
          </a:p>
          <a:p>
            <a:endParaRPr lang="en-GB" dirty="0" smtClean="0"/>
          </a:p>
          <a:p>
            <a:r>
              <a:rPr lang="en-GB" dirty="0" smtClean="0"/>
              <a:t>Reduction in the % of households reporting problems</a:t>
            </a:r>
          </a:p>
          <a:p>
            <a:endParaRPr lang="en-GB" dirty="0" smtClean="0"/>
          </a:p>
          <a:p>
            <a:r>
              <a:rPr lang="en-GB" dirty="0" smtClean="0"/>
              <a:t>In one building, continuing dissatisfaction with council responses to complaints. Homeowners still not happy with billing.</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86" y="1532966"/>
            <a:ext cx="870697" cy="8706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13" y="2541495"/>
            <a:ext cx="830356" cy="83035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13" y="3546768"/>
            <a:ext cx="830356" cy="8303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986" y="4508443"/>
            <a:ext cx="968083" cy="968083"/>
          </a:xfrm>
          <a:prstGeom prst="rect">
            <a:avLst/>
          </a:prstGeom>
        </p:spPr>
      </p:pic>
    </p:spTree>
    <p:extLst>
      <p:ext uri="{BB962C8B-B14F-4D97-AF65-F5344CB8AC3E}">
        <p14:creationId xmlns:p14="http://schemas.microsoft.com/office/powerpoint/2010/main" val="371928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‘softer’ stuff…..</a:t>
            </a:r>
            <a:endParaRPr lang="en-GB" dirty="0"/>
          </a:p>
        </p:txBody>
      </p:sp>
      <p:sp>
        <p:nvSpPr>
          <p:cNvPr id="3" name="Content Placeholder 2"/>
          <p:cNvSpPr>
            <a:spLocks noGrp="1"/>
          </p:cNvSpPr>
          <p:nvPr>
            <p:ph idx="1"/>
          </p:nvPr>
        </p:nvSpPr>
        <p:spPr>
          <a:xfrm>
            <a:off x="2133880" y="1506071"/>
            <a:ext cx="6830825" cy="4912658"/>
          </a:xfrm>
        </p:spPr>
        <p:txBody>
          <a:bodyPr>
            <a:normAutofit fontScale="92500"/>
          </a:bodyPr>
          <a:lstStyle/>
          <a:p>
            <a:pPr marL="0" indent="0">
              <a:buNone/>
            </a:pPr>
            <a:r>
              <a:rPr lang="en-GB" dirty="0" smtClean="0"/>
              <a:t>Half of respondents say that they cook more now than they did in their old kitchen.</a:t>
            </a:r>
          </a:p>
          <a:p>
            <a:pPr marL="0" indent="0">
              <a:buNone/>
            </a:pPr>
            <a:endParaRPr lang="en-GB" dirty="0" smtClean="0"/>
          </a:p>
          <a:p>
            <a:pPr marL="0" indent="0">
              <a:buNone/>
            </a:pPr>
            <a:r>
              <a:rPr lang="en-GB" dirty="0" smtClean="0"/>
              <a:t>One person reported having her family back for Christmas for the first time ever.</a:t>
            </a:r>
          </a:p>
          <a:p>
            <a:pPr marL="0" indent="0">
              <a:buNone/>
            </a:pPr>
            <a:endParaRPr lang="en-GB" dirty="0" smtClean="0"/>
          </a:p>
          <a:p>
            <a:pPr marL="0" indent="0">
              <a:buNone/>
            </a:pPr>
            <a:endParaRPr lang="en-GB" dirty="0"/>
          </a:p>
          <a:p>
            <a:pPr marL="0" indent="0">
              <a:buNone/>
            </a:pPr>
            <a:r>
              <a:rPr lang="en-GB" dirty="0" smtClean="0"/>
              <a:t>People report feeling more ‘hopeful’ and more confident.</a:t>
            </a:r>
          </a:p>
          <a:p>
            <a:pPr marL="0" indent="0">
              <a:buNone/>
            </a:pPr>
            <a:endParaRPr lang="en-GB" dirty="0"/>
          </a:p>
          <a:p>
            <a:pPr marL="0" indent="0">
              <a:buNone/>
            </a:pPr>
            <a:r>
              <a:rPr lang="en-GB" dirty="0" smtClean="0"/>
              <a:t>People report that other residents are friendlier.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35" y="2911709"/>
            <a:ext cx="114300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092" y="1506071"/>
            <a:ext cx="1420346" cy="142034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459" y="4555192"/>
            <a:ext cx="1863537" cy="1863537"/>
          </a:xfrm>
          <a:prstGeom prst="rect">
            <a:avLst/>
          </a:prstGeom>
        </p:spPr>
      </p:pic>
    </p:spTree>
    <p:extLst>
      <p:ext uri="{BB962C8B-B14F-4D97-AF65-F5344CB8AC3E}">
        <p14:creationId xmlns:p14="http://schemas.microsoft.com/office/powerpoint/2010/main" val="2849911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791" y="-125649"/>
            <a:ext cx="7886700" cy="1325563"/>
          </a:xfrm>
        </p:spPr>
        <p:txBody>
          <a:bodyPr/>
          <a:lstStyle/>
          <a:p>
            <a:r>
              <a:rPr lang="en-GB" dirty="0" smtClean="0"/>
              <a:t>Living conditions</a:t>
            </a:r>
            <a:endParaRPr lang="en-GB" dirty="0"/>
          </a:p>
        </p:txBody>
      </p:sp>
      <p:pic>
        <p:nvPicPr>
          <p:cNvPr id="4" name="Content Placeholder 3"/>
          <p:cNvPicPr>
            <a:picLocks noGrp="1" noChangeAspect="1"/>
          </p:cNvPicPr>
          <p:nvPr>
            <p:ph idx="1"/>
          </p:nvPr>
        </p:nvPicPr>
        <p:blipFill>
          <a:blip r:embed="rId3"/>
          <a:stretch>
            <a:fillRect/>
          </a:stretch>
        </p:blipFill>
        <p:spPr>
          <a:xfrm>
            <a:off x="315813" y="1861859"/>
            <a:ext cx="2236354" cy="2949673"/>
          </a:xfrm>
          <a:prstGeom prst="rect">
            <a:avLst/>
          </a:prstGeom>
        </p:spPr>
      </p:pic>
      <p:pic>
        <p:nvPicPr>
          <p:cNvPr id="6" name="Picture 5"/>
          <p:cNvPicPr>
            <a:picLocks noChangeAspect="1"/>
          </p:cNvPicPr>
          <p:nvPr/>
        </p:nvPicPr>
        <p:blipFill>
          <a:blip r:embed="rId4"/>
          <a:stretch>
            <a:fillRect/>
          </a:stretch>
        </p:blipFill>
        <p:spPr>
          <a:xfrm>
            <a:off x="3014079" y="1478458"/>
            <a:ext cx="2910511" cy="2179002"/>
          </a:xfrm>
          <a:prstGeom prst="rect">
            <a:avLst/>
          </a:prstGeom>
        </p:spPr>
      </p:pic>
      <p:pic>
        <p:nvPicPr>
          <p:cNvPr id="7" name="Content Placeholder 21"/>
          <p:cNvPicPr>
            <a:picLocks noChangeAspect="1"/>
          </p:cNvPicPr>
          <p:nvPr/>
        </p:nvPicPr>
        <p:blipFill>
          <a:blip r:embed="rId5"/>
          <a:stretch>
            <a:fillRect/>
          </a:stretch>
        </p:blipFill>
        <p:spPr>
          <a:xfrm>
            <a:off x="6073666" y="204830"/>
            <a:ext cx="2799885" cy="280138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0121" y="4042796"/>
            <a:ext cx="3372424" cy="2523697"/>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0499" y="3336696"/>
            <a:ext cx="2182552" cy="3273828"/>
          </a:xfrm>
          <a:prstGeom prst="rect">
            <a:avLst/>
          </a:prstGeom>
        </p:spPr>
      </p:pic>
    </p:spTree>
    <p:extLst>
      <p:ext uri="{BB962C8B-B14F-4D97-AF65-F5344CB8AC3E}">
        <p14:creationId xmlns:p14="http://schemas.microsoft.com/office/powerpoint/2010/main" val="2292561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924" y="2390948"/>
            <a:ext cx="7830589" cy="1754326"/>
          </a:xfrm>
          <a:prstGeom prst="rect">
            <a:avLst/>
          </a:prstGeom>
          <a:noFill/>
        </p:spPr>
        <p:txBody>
          <a:bodyPr wrap="square" rtlCol="0">
            <a:spAutoFit/>
          </a:bodyPr>
          <a:lstStyle/>
          <a:p>
            <a:r>
              <a:rPr lang="en-GB" sz="2700" dirty="0"/>
              <a:t>“I’m saying to myself – why is human rights getting involved in council housing?”</a:t>
            </a:r>
          </a:p>
          <a:p>
            <a:endParaRPr lang="en-GB" sz="2700" dirty="0"/>
          </a:p>
          <a:p>
            <a:r>
              <a:rPr lang="en-GB" sz="2700" dirty="0"/>
              <a:t>					</a:t>
            </a:r>
            <a:r>
              <a:rPr lang="en-GB" sz="2700" dirty="0" smtClean="0"/>
              <a:t>Resident</a:t>
            </a:r>
            <a:r>
              <a:rPr lang="en-GB" sz="2700" dirty="0"/>
              <a:t>, WPC</a:t>
            </a:r>
          </a:p>
        </p:txBody>
      </p:sp>
    </p:spTree>
    <p:extLst>
      <p:ext uri="{BB962C8B-B14F-4D97-AF65-F5344CB8AC3E}">
        <p14:creationId xmlns:p14="http://schemas.microsoft.com/office/powerpoint/2010/main" val="4256699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GB" sz="3300" dirty="0"/>
              <a:t>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551" y="1783509"/>
            <a:ext cx="4197467" cy="327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2355" y="1031817"/>
            <a:ext cx="4408863" cy="4421723"/>
          </a:xfrm>
          <a:prstGeom prst="rect">
            <a:avLst/>
          </a:prstGeom>
          <a:noFill/>
        </p:spPr>
        <p:txBody>
          <a:bodyPr wrap="square" rtlCol="0">
            <a:spAutoFit/>
          </a:bodyPr>
          <a:lstStyle/>
          <a:p>
            <a:pPr>
              <a:spcAft>
                <a:spcPts val="450"/>
              </a:spcAft>
            </a:pPr>
            <a:r>
              <a:rPr lang="en-GB" sz="2100" dirty="0"/>
              <a:t>“Where, after all do universal human rights begin? In small places, close to home, so close and so small that they cannot be seen on any map of the world. Yet they are the world of the individual person: the neighbourhood he lives in; the school or college he attends; the factory, farm or office where he works… </a:t>
            </a:r>
          </a:p>
          <a:p>
            <a:pPr>
              <a:spcAft>
                <a:spcPts val="450"/>
              </a:spcAft>
            </a:pPr>
            <a:r>
              <a:rPr lang="en-GB" sz="2100" b="1" dirty="0"/>
              <a:t>Unless these rights have meaning there, they have little meaning anywhere</a:t>
            </a:r>
            <a:r>
              <a:rPr lang="en-GB" sz="2100" dirty="0"/>
              <a:t>.” </a:t>
            </a:r>
          </a:p>
          <a:p>
            <a:pPr>
              <a:spcAft>
                <a:spcPts val="450"/>
              </a:spcAft>
              <a:defRPr/>
            </a:pPr>
            <a:r>
              <a:rPr lang="en-GB" sz="2100" dirty="0"/>
              <a:t>Eleanor Roosevelt</a:t>
            </a:r>
          </a:p>
        </p:txBody>
      </p:sp>
    </p:spTree>
    <p:extLst>
      <p:ext uri="{BB962C8B-B14F-4D97-AF65-F5344CB8AC3E}">
        <p14:creationId xmlns:p14="http://schemas.microsoft.com/office/powerpoint/2010/main" val="40629061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41" y="215153"/>
            <a:ext cx="8486588" cy="6364941"/>
          </a:xfrm>
          <a:prstGeom prst="rect">
            <a:avLst/>
          </a:prstGeom>
        </p:spPr>
      </p:pic>
    </p:spTree>
    <p:extLst>
      <p:ext uri="{BB962C8B-B14F-4D97-AF65-F5344CB8AC3E}">
        <p14:creationId xmlns:p14="http://schemas.microsoft.com/office/powerpoint/2010/main" val="2163044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39652" y="238476"/>
            <a:ext cx="6264695" cy="85725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300" b="1" dirty="0"/>
              <a:t>Economic, Social and Cultural Rights</a:t>
            </a:r>
          </a:p>
        </p:txBody>
      </p:sp>
      <p:sp>
        <p:nvSpPr>
          <p:cNvPr id="3" name="Content Placeholder 2"/>
          <p:cNvSpPr txBox="1">
            <a:spLocks/>
          </p:cNvSpPr>
          <p:nvPr/>
        </p:nvSpPr>
        <p:spPr>
          <a:xfrm>
            <a:off x="681318" y="1255059"/>
            <a:ext cx="7906870" cy="530710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t>International Covenant on Economic, Social and Cultural Rights</a:t>
            </a:r>
          </a:p>
          <a:p>
            <a:r>
              <a:rPr lang="en-GB" sz="2800" dirty="0"/>
              <a:t>UK signed and ratified in 1976</a:t>
            </a:r>
          </a:p>
          <a:p>
            <a:r>
              <a:rPr lang="en-GB" sz="2800" dirty="0"/>
              <a:t>Rights to health, social security, housing</a:t>
            </a:r>
          </a:p>
          <a:p>
            <a:r>
              <a:rPr lang="en-GB" sz="2800" dirty="0"/>
              <a:t>Principles:</a:t>
            </a:r>
          </a:p>
          <a:p>
            <a:pPr lvl="1"/>
            <a:r>
              <a:rPr lang="en-GB" dirty="0" smtClean="0"/>
              <a:t>Taking steps</a:t>
            </a:r>
          </a:p>
          <a:p>
            <a:pPr lvl="1"/>
            <a:r>
              <a:rPr lang="en-GB" dirty="0" smtClean="0"/>
              <a:t>Progressive </a:t>
            </a:r>
            <a:r>
              <a:rPr lang="en-GB" dirty="0"/>
              <a:t>Realization</a:t>
            </a:r>
          </a:p>
          <a:p>
            <a:pPr lvl="1"/>
            <a:r>
              <a:rPr lang="en-GB" dirty="0"/>
              <a:t>Maximum of Available Resources </a:t>
            </a:r>
          </a:p>
          <a:p>
            <a:pPr lvl="1"/>
            <a:r>
              <a:rPr lang="en-GB" dirty="0"/>
              <a:t>Non-retrogression</a:t>
            </a:r>
          </a:p>
          <a:p>
            <a:r>
              <a:rPr lang="en-GB" sz="2800" dirty="0"/>
              <a:t>General Comments</a:t>
            </a:r>
          </a:p>
          <a:p>
            <a:pPr marL="0" indent="0">
              <a:buNone/>
            </a:pPr>
            <a:endParaRPr lang="en-GB" sz="2400" dirty="0"/>
          </a:p>
        </p:txBody>
      </p:sp>
    </p:spTree>
    <p:extLst>
      <p:ext uri="{BB962C8B-B14F-4D97-AF65-F5344CB8AC3E}">
        <p14:creationId xmlns:p14="http://schemas.microsoft.com/office/powerpoint/2010/main" val="959693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Right to Adequate </a:t>
            </a:r>
            <a:r>
              <a:rPr lang="en-GB" dirty="0" smtClean="0"/>
              <a:t>Housing </a:t>
            </a:r>
            <a:endParaRPr lang="en-GB" dirty="0"/>
          </a:p>
        </p:txBody>
      </p:sp>
      <p:sp>
        <p:nvSpPr>
          <p:cNvPr id="3" name="Content Placeholder 2"/>
          <p:cNvSpPr>
            <a:spLocks noGrp="1"/>
          </p:cNvSpPr>
          <p:nvPr>
            <p:ph sz="half" idx="1"/>
          </p:nvPr>
        </p:nvSpPr>
        <p:spPr/>
        <p:txBody>
          <a:bodyPr/>
          <a:lstStyle/>
          <a:p>
            <a:r>
              <a:rPr lang="en-GB" sz="2700" dirty="0"/>
              <a:t>Security of tenure</a:t>
            </a:r>
          </a:p>
          <a:p>
            <a:r>
              <a:rPr lang="en-GB" sz="2700" dirty="0"/>
              <a:t>Habitable</a:t>
            </a:r>
          </a:p>
          <a:p>
            <a:r>
              <a:rPr lang="en-GB" sz="2700" dirty="0"/>
              <a:t>Available Services</a:t>
            </a:r>
          </a:p>
          <a:p>
            <a:r>
              <a:rPr lang="en-GB" sz="2700" dirty="0"/>
              <a:t>Location</a:t>
            </a:r>
          </a:p>
          <a:p>
            <a:r>
              <a:rPr lang="en-GB" sz="2700" dirty="0"/>
              <a:t>Affordable</a:t>
            </a:r>
          </a:p>
          <a:p>
            <a:r>
              <a:rPr lang="en-GB" sz="2700" dirty="0"/>
              <a:t>Accessible</a:t>
            </a:r>
          </a:p>
          <a:p>
            <a:r>
              <a:rPr lang="en-GB" sz="2700" dirty="0"/>
              <a:t>Culturally appropriate</a:t>
            </a:r>
          </a:p>
          <a:p>
            <a:endParaRPr lang="en-GB"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35850" y="1836868"/>
            <a:ext cx="2581529" cy="3653105"/>
          </a:xfrm>
        </p:spPr>
      </p:pic>
    </p:spTree>
    <p:extLst>
      <p:ext uri="{BB962C8B-B14F-4D97-AF65-F5344CB8AC3E}">
        <p14:creationId xmlns:p14="http://schemas.microsoft.com/office/powerpoint/2010/main" val="190277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314" y="337297"/>
            <a:ext cx="6723366" cy="857251"/>
          </a:xfrm>
        </p:spPr>
        <p:txBody>
          <a:bodyPr>
            <a:normAutofit fontScale="90000"/>
          </a:bodyPr>
          <a:lstStyle/>
          <a:p>
            <a:pPr>
              <a:defRPr/>
            </a:pPr>
            <a:r>
              <a:rPr lang="en-GB" b="1" dirty="0" smtClean="0">
                <a:solidFill>
                  <a:srgbClr val="0070C0"/>
                </a:solidFill>
              </a:rPr>
              <a:t/>
            </a:r>
            <a:br>
              <a:rPr lang="en-GB" b="1" dirty="0" smtClean="0">
                <a:solidFill>
                  <a:srgbClr val="0070C0"/>
                </a:solidFill>
              </a:rPr>
            </a:br>
            <a:r>
              <a:rPr lang="en-GB" sz="3000" b="1" dirty="0">
                <a:latin typeface="+mn-lt"/>
              </a:rPr>
              <a:t>Principles of Human Rights Based Approaches</a:t>
            </a:r>
            <a:r>
              <a:rPr lang="en-GB" b="1" dirty="0" smtClean="0">
                <a:solidFill>
                  <a:srgbClr val="0070C0"/>
                </a:solidFill>
              </a:rPr>
              <a:t/>
            </a:r>
            <a:br>
              <a:rPr lang="en-GB" b="1" dirty="0" smtClean="0">
                <a:solidFill>
                  <a:srgbClr val="0070C0"/>
                </a:solidFill>
              </a:rPr>
            </a:br>
            <a:endParaRPr lang="en-GB" b="1"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8999763"/>
              </p:ext>
            </p:extLst>
          </p:nvPr>
        </p:nvGraphicFramePr>
        <p:xfrm>
          <a:off x="340660" y="1194548"/>
          <a:ext cx="8390964" cy="5439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0533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378" y="308337"/>
            <a:ext cx="3523050" cy="994172"/>
          </a:xfrm>
        </p:spPr>
        <p:txBody>
          <a:bodyPr>
            <a:normAutofit/>
          </a:bodyPr>
          <a:lstStyle/>
          <a:p>
            <a:r>
              <a:rPr lang="en-GB" dirty="0" smtClean="0"/>
              <a:t>What we did</a:t>
            </a:r>
            <a:endParaRPr lang="en-GB" dirty="0"/>
          </a:p>
        </p:txBody>
      </p:sp>
      <p:sp>
        <p:nvSpPr>
          <p:cNvPr id="3" name="Content Placeholder 2"/>
          <p:cNvSpPr>
            <a:spLocks noGrp="1"/>
          </p:cNvSpPr>
          <p:nvPr>
            <p:ph idx="1"/>
          </p:nvPr>
        </p:nvSpPr>
        <p:spPr>
          <a:xfrm>
            <a:off x="2095813" y="1302509"/>
            <a:ext cx="7048187" cy="5421020"/>
          </a:xfrm>
        </p:spPr>
        <p:txBody>
          <a:bodyPr>
            <a:normAutofit lnSpcReduction="10000"/>
          </a:bodyPr>
          <a:lstStyle/>
          <a:p>
            <a:r>
              <a:rPr lang="en-GB" dirty="0" smtClean="0"/>
              <a:t>Participation and engagement to understand the issues people were facing.</a:t>
            </a:r>
          </a:p>
          <a:p>
            <a:r>
              <a:rPr lang="en-GB" dirty="0" smtClean="0"/>
              <a:t>Designed a survey to get more evidence</a:t>
            </a:r>
          </a:p>
          <a:p>
            <a:r>
              <a:rPr lang="en-GB" dirty="0"/>
              <a:t>U</a:t>
            </a:r>
            <a:r>
              <a:rPr lang="en-GB" dirty="0" smtClean="0"/>
              <a:t>ndertook action research fieldwork – surveys, photos </a:t>
            </a:r>
            <a:r>
              <a:rPr lang="en-GB" dirty="0" err="1" smtClean="0"/>
              <a:t>etc</a:t>
            </a:r>
            <a:endParaRPr lang="en-GB" dirty="0" smtClean="0"/>
          </a:p>
          <a:p>
            <a:r>
              <a:rPr lang="en-GB" dirty="0" smtClean="0"/>
              <a:t>Analysed results and reported back to community</a:t>
            </a:r>
          </a:p>
          <a:p>
            <a:pPr marL="0" indent="0">
              <a:buNone/>
            </a:pPr>
            <a:endParaRPr lang="en-GB" dirty="0" smtClean="0"/>
          </a:p>
          <a:p>
            <a:r>
              <a:rPr lang="en-GB" dirty="0" smtClean="0"/>
              <a:t>Supported residents to frame issues with respect to human rights law</a:t>
            </a:r>
          </a:p>
          <a:p>
            <a:r>
              <a:rPr lang="en-GB" dirty="0" smtClean="0"/>
              <a:t>Supported residents to develop rights based indicators – 4 issues emerge strongly</a:t>
            </a:r>
          </a:p>
          <a:p>
            <a:endParaRPr lang="en-GB" dirty="0" smtClean="0"/>
          </a:p>
          <a:p>
            <a:endParaRPr lang="en-GB" dirty="0" smtClean="0"/>
          </a:p>
          <a:p>
            <a:endParaRPr lang="en-GB" dirty="0"/>
          </a:p>
        </p:txBody>
      </p:sp>
      <p:sp>
        <p:nvSpPr>
          <p:cNvPr id="4" name="Oval 3"/>
          <p:cNvSpPr/>
          <p:nvPr/>
        </p:nvSpPr>
        <p:spPr>
          <a:xfrm>
            <a:off x="458881" y="1728697"/>
            <a:ext cx="1636931" cy="1736064"/>
          </a:xfrm>
          <a:prstGeom prst="ellipse">
            <a:avLst/>
          </a:prstGeom>
          <a:blipFill>
            <a:blip r:embed="rId3">
              <a:extLst>
                <a:ext uri="{28A0092B-C50C-407E-A947-70E740481C1C}">
                  <a14:useLocalDpi xmlns:a14="http://schemas.microsoft.com/office/drawing/2010/main" val="0"/>
                </a:ext>
              </a:extLst>
            </a:blip>
            <a:srcRect/>
            <a:stretch>
              <a:fillRect l="-2000" r="-2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6" name="Oval 5"/>
          <p:cNvSpPr/>
          <p:nvPr/>
        </p:nvSpPr>
        <p:spPr>
          <a:xfrm>
            <a:off x="446679" y="4602443"/>
            <a:ext cx="960464" cy="973603"/>
          </a:xfrm>
          <a:prstGeom prst="ellipse">
            <a:avLst/>
          </a:prstGeom>
          <a:blipFill>
            <a:blip r:embed="rId4">
              <a:extLst>
                <a:ext uri="{28A0092B-C50C-407E-A947-70E740481C1C}">
                  <a14:useLocalDpi xmlns:a14="http://schemas.microsoft.com/office/drawing/2010/main" val="0"/>
                </a:ext>
              </a:extLst>
            </a:blip>
            <a:srcRect/>
            <a:stretch>
              <a:fillRect l="-28000" r="-28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7" name="Oval 6"/>
          <p:cNvSpPr/>
          <p:nvPr/>
        </p:nvSpPr>
        <p:spPr>
          <a:xfrm>
            <a:off x="1231681" y="5576046"/>
            <a:ext cx="864131" cy="994172"/>
          </a:xfrm>
          <a:prstGeom prst="ellipse">
            <a:avLst/>
          </a:prstGeom>
          <a:blipFill>
            <a:blip r:embed="rId5">
              <a:extLst>
                <a:ext uri="{28A0092B-C50C-407E-A947-70E740481C1C}">
                  <a14:useLocalDpi xmlns:a14="http://schemas.microsoft.com/office/drawing/2010/main" val="0"/>
                </a:ext>
              </a:extLst>
            </a:blip>
            <a:srcRect/>
            <a:stretch>
              <a:fillRect t="-2000" b="-2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025689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493</Words>
  <Application>Microsoft Office PowerPoint</Application>
  <PresentationFormat>On-screen Show (4:3)</PresentationFormat>
  <Paragraphs>96</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1_Office Theme</vt:lpstr>
      <vt:lpstr>Office Theme</vt:lpstr>
      <vt:lpstr>PowerPoint Presentation</vt:lpstr>
      <vt:lpstr>Living conditions</vt:lpstr>
      <vt:lpstr>PowerPoint Presentation</vt:lpstr>
      <vt:lpstr>PowerPoint Presentation</vt:lpstr>
      <vt:lpstr>PowerPoint Presentation</vt:lpstr>
      <vt:lpstr>PowerPoint Presentation</vt:lpstr>
      <vt:lpstr>Right to Adequate Housing </vt:lpstr>
      <vt:lpstr> Principles of Human Rights Based Approaches </vt:lpstr>
      <vt:lpstr>What we did</vt:lpstr>
      <vt:lpstr>Human Rights Based Indicators</vt:lpstr>
      <vt:lpstr>PowerPoint Presentation</vt:lpstr>
      <vt:lpstr>PowerPoint Presentation</vt:lpstr>
      <vt:lpstr>Results</vt:lpstr>
      <vt:lpstr>The ‘softer’ stuff…..</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Bradd</dc:creator>
  <cp:lastModifiedBy>Hutton E (Emma)</cp:lastModifiedBy>
  <cp:revision>42</cp:revision>
  <dcterms:created xsi:type="dcterms:W3CDTF">2018-06-20T10:24:19Z</dcterms:created>
  <dcterms:modified xsi:type="dcterms:W3CDTF">2019-08-30T08:56:21Z</dcterms:modified>
</cp:coreProperties>
</file>